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0" r:id="rId2"/>
    <p:sldId id="425" r:id="rId3"/>
    <p:sldId id="434" r:id="rId4"/>
    <p:sldId id="436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50" r:id="rId13"/>
    <p:sldId id="446" r:id="rId14"/>
    <p:sldId id="448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3" r:id="rId27"/>
    <p:sldId id="465" r:id="rId28"/>
    <p:sldId id="466" r:id="rId29"/>
    <p:sldId id="467" r:id="rId30"/>
    <p:sldId id="468" r:id="rId31"/>
    <p:sldId id="469" r:id="rId32"/>
    <p:sldId id="470" r:id="rId33"/>
    <p:sldId id="471" r:id="rId34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3A0"/>
    <a:srgbClr val="543F3E"/>
    <a:srgbClr val="E4AA78"/>
    <a:srgbClr val="499BCF"/>
    <a:srgbClr val="BD6028"/>
    <a:srgbClr val="DD7940"/>
    <a:srgbClr val="E09E68"/>
    <a:srgbClr val="FAE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921" autoAdjust="0"/>
  </p:normalViewPr>
  <p:slideViewPr>
    <p:cSldViewPr>
      <p:cViewPr varScale="1">
        <p:scale>
          <a:sx n="89" d="100"/>
          <a:sy n="89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8DA62-C8FC-4286-9E80-752C684227D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4012A8-547F-4A00-9F2A-EC5747F97F5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altLang="en-US" dirty="0">
              <a:cs typeface="Arial" panose="020B0604020202020204" pitchFamily="34" charset="0"/>
            </a:rPr>
            <a:t>Risk</a:t>
          </a:r>
          <a:endParaRPr lang="en-US" dirty="0"/>
        </a:p>
      </dgm:t>
    </dgm:pt>
    <dgm:pt modelId="{E773C3BB-96C5-4930-9BD2-9F540680D7A5}" type="parTrans" cxnId="{CCD40135-DD38-4250-8936-FD01001EE871}">
      <dgm:prSet/>
      <dgm:spPr/>
      <dgm:t>
        <a:bodyPr/>
        <a:lstStyle/>
        <a:p>
          <a:endParaRPr lang="en-US"/>
        </a:p>
      </dgm:t>
    </dgm:pt>
    <dgm:pt modelId="{E966DA6E-F598-4746-89DB-95E3B28A86B3}" type="sibTrans" cxnId="{CCD40135-DD38-4250-8936-FD01001EE871}">
      <dgm:prSet/>
      <dgm:spPr/>
      <dgm:t>
        <a:bodyPr/>
        <a:lstStyle/>
        <a:p>
          <a:endParaRPr lang="en-US"/>
        </a:p>
      </dgm:t>
    </dgm:pt>
    <dgm:pt modelId="{E61114CF-85BE-4AF5-AC37-557E39396288}">
      <dgm:prSet phldrT="[Text]"/>
      <dgm:spPr/>
      <dgm:t>
        <a:bodyPr/>
        <a:lstStyle/>
        <a:p>
          <a:r>
            <a:rPr lang="en-US" dirty="0"/>
            <a:t>Threat</a:t>
          </a:r>
        </a:p>
      </dgm:t>
    </dgm:pt>
    <dgm:pt modelId="{7595FFE9-91C1-4932-B71F-3B5E3BB7DC42}" type="parTrans" cxnId="{314CCD2A-F69D-4775-AD7C-E9E8FB6E119B}">
      <dgm:prSet/>
      <dgm:spPr/>
      <dgm:t>
        <a:bodyPr/>
        <a:lstStyle/>
        <a:p>
          <a:endParaRPr lang="en-US"/>
        </a:p>
      </dgm:t>
    </dgm:pt>
    <dgm:pt modelId="{98C1250D-381A-4924-9F98-C12FF9520D4C}" type="sibTrans" cxnId="{314CCD2A-F69D-4775-AD7C-E9E8FB6E119B}">
      <dgm:prSet/>
      <dgm:spPr/>
      <dgm:t>
        <a:bodyPr/>
        <a:lstStyle/>
        <a:p>
          <a:endParaRPr lang="en-US"/>
        </a:p>
      </dgm:t>
    </dgm:pt>
    <dgm:pt modelId="{C0976F18-453E-4875-9FF0-D19FEC55C34E}">
      <dgm:prSet phldrT="[Text]"/>
      <dgm:spPr/>
      <dgm:t>
        <a:bodyPr/>
        <a:lstStyle/>
        <a:p>
          <a:r>
            <a:rPr lang="en-US" dirty="0"/>
            <a:t>Vulnerability </a:t>
          </a:r>
        </a:p>
      </dgm:t>
    </dgm:pt>
    <dgm:pt modelId="{6F485AD3-1854-4E7D-9F1D-EFB7D41D1AA2}" type="parTrans" cxnId="{B2041993-9CC9-4AB5-87DE-2C5C49D5289C}">
      <dgm:prSet/>
      <dgm:spPr/>
      <dgm:t>
        <a:bodyPr/>
        <a:lstStyle/>
        <a:p>
          <a:endParaRPr lang="en-US"/>
        </a:p>
      </dgm:t>
    </dgm:pt>
    <dgm:pt modelId="{5C116639-0ADB-48EC-B83C-476C95DE3337}" type="sibTrans" cxnId="{B2041993-9CC9-4AB5-87DE-2C5C49D5289C}">
      <dgm:prSet/>
      <dgm:spPr/>
      <dgm:t>
        <a:bodyPr/>
        <a:lstStyle/>
        <a:p>
          <a:endParaRPr lang="en-US"/>
        </a:p>
      </dgm:t>
    </dgm:pt>
    <dgm:pt modelId="{95754F22-F656-407B-91FA-51AF1E45DED9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A65EBED7-439D-45EB-8EC3-12716ABF1D74}" type="parTrans" cxnId="{AC4D51E4-C2B7-4F85-BDDC-FB90D31371CD}">
      <dgm:prSet/>
      <dgm:spPr/>
      <dgm:t>
        <a:bodyPr/>
        <a:lstStyle/>
        <a:p>
          <a:endParaRPr lang="en-US"/>
        </a:p>
      </dgm:t>
    </dgm:pt>
    <dgm:pt modelId="{FC544B31-77C3-4575-BF3B-79C8DC6E2439}" type="sibTrans" cxnId="{AC4D51E4-C2B7-4F85-BDDC-FB90D31371CD}">
      <dgm:prSet/>
      <dgm:spPr/>
      <dgm:t>
        <a:bodyPr/>
        <a:lstStyle/>
        <a:p>
          <a:endParaRPr lang="en-US"/>
        </a:p>
      </dgm:t>
    </dgm:pt>
    <dgm:pt modelId="{D9E69E04-685F-4EA5-9439-4E8145C25CEB}" type="pres">
      <dgm:prSet presAssocID="{C0E8DA62-C8FC-4286-9E80-752C68422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4114E5-EDE4-44FE-928D-AB31651FE98A}" type="pres">
      <dgm:prSet presAssocID="{9C4012A8-547F-4A00-9F2A-EC5747F97F59}" presName="compNode" presStyleCnt="0"/>
      <dgm:spPr/>
    </dgm:pt>
    <dgm:pt modelId="{8857B5A4-B8E1-44F3-ADDF-C14B0D699CFA}" type="pres">
      <dgm:prSet presAssocID="{9C4012A8-547F-4A00-9F2A-EC5747F97F59}" presName="pictRect" presStyleLbl="node1" presStyleIdx="0" presStyleCnt="4"/>
      <dgm:spPr>
        <a:solidFill>
          <a:schemeClr val="accent1">
            <a:lumMod val="50000"/>
          </a:schemeClr>
        </a:solidFill>
      </dgm:spPr>
    </dgm:pt>
    <dgm:pt modelId="{C06B2DBC-A9B9-4917-8D65-7B043C142F4B}" type="pres">
      <dgm:prSet presAssocID="{9C4012A8-547F-4A00-9F2A-EC5747F97F59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47A9E3-BA7F-4C3C-9180-6387A2634BFC}" type="pres">
      <dgm:prSet presAssocID="{E966DA6E-F598-4746-89DB-95E3B28A86B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B8CA716-846A-4595-8263-E533FF7A0457}" type="pres">
      <dgm:prSet presAssocID="{E61114CF-85BE-4AF5-AC37-557E39396288}" presName="compNode" presStyleCnt="0"/>
      <dgm:spPr/>
    </dgm:pt>
    <dgm:pt modelId="{B43A5BBA-788A-42AB-8548-46E9FE8A0B2C}" type="pres">
      <dgm:prSet presAssocID="{E61114CF-85BE-4AF5-AC37-557E39396288}" presName="pictRect" presStyleLbl="node1" presStyleIdx="1" presStyleCnt="4"/>
      <dgm:spPr>
        <a:solidFill>
          <a:srgbClr val="00B050"/>
        </a:solidFill>
      </dgm:spPr>
    </dgm:pt>
    <dgm:pt modelId="{95DC64C5-2B1A-45C5-B86C-A64E63B1F0CD}" type="pres">
      <dgm:prSet presAssocID="{E61114CF-85BE-4AF5-AC37-557E3939628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7C023A-9BA7-4388-AE5B-897395D9238A}" type="pres">
      <dgm:prSet presAssocID="{98C1250D-381A-4924-9F98-C12FF9520D4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F5C0531-9EFF-40F5-9E86-F65475235E9A}" type="pres">
      <dgm:prSet presAssocID="{C0976F18-453E-4875-9FF0-D19FEC55C34E}" presName="compNode" presStyleCnt="0"/>
      <dgm:spPr/>
    </dgm:pt>
    <dgm:pt modelId="{97AB89DD-FCAA-41E3-BE07-DA8DC86D03D2}" type="pres">
      <dgm:prSet presAssocID="{C0976F18-453E-4875-9FF0-D19FEC55C34E}" presName="pictRect" presStyleLbl="node1" presStyleIdx="2" presStyleCnt="4"/>
      <dgm:spPr>
        <a:solidFill>
          <a:schemeClr val="bg2"/>
        </a:solidFill>
      </dgm:spPr>
    </dgm:pt>
    <dgm:pt modelId="{FC4EC21B-8363-4500-8DD0-7108372CA86B}" type="pres">
      <dgm:prSet presAssocID="{C0976F18-453E-4875-9FF0-D19FEC55C34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16E120-A613-4455-AC7A-4F8D4840C132}" type="pres">
      <dgm:prSet presAssocID="{5C116639-0ADB-48EC-B83C-476C95DE333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3EC1C309-4E5C-450E-B05B-51A9227B7A78}" type="pres">
      <dgm:prSet presAssocID="{95754F22-F656-407B-91FA-51AF1E45DED9}" presName="compNode" presStyleCnt="0"/>
      <dgm:spPr/>
    </dgm:pt>
    <dgm:pt modelId="{6EBB0EAA-FB64-47C0-A2DB-F8A400FAD913}" type="pres">
      <dgm:prSet presAssocID="{95754F22-F656-407B-91FA-51AF1E45DED9}" presName="pictRect" presStyleLbl="node1" presStyleIdx="3" presStyleCnt="4"/>
      <dgm:spPr>
        <a:solidFill>
          <a:srgbClr val="002060"/>
        </a:solidFill>
      </dgm:spPr>
    </dgm:pt>
    <dgm:pt modelId="{3D287241-7EE1-4209-9D80-4B99B5FE3A0D}" type="pres">
      <dgm:prSet presAssocID="{95754F22-F656-407B-91FA-51AF1E45DED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41FEEFA-B400-4D36-A2C3-807BF914A10D}" type="presOf" srcId="{95754F22-F656-407B-91FA-51AF1E45DED9}" destId="{3D287241-7EE1-4209-9D80-4B99B5FE3A0D}" srcOrd="0" destOrd="0" presId="urn:microsoft.com/office/officeart/2005/8/layout/pList1#1"/>
    <dgm:cxn modelId="{70AAC9EA-E646-447A-899E-28CAE2853325}" type="presOf" srcId="{E966DA6E-F598-4746-89DB-95E3B28A86B3}" destId="{0447A9E3-BA7F-4C3C-9180-6387A2634BFC}" srcOrd="0" destOrd="0" presId="urn:microsoft.com/office/officeart/2005/8/layout/pList1#1"/>
    <dgm:cxn modelId="{5D57B8FD-FDBA-4622-A507-6A41F12CF7F6}" type="presOf" srcId="{C0976F18-453E-4875-9FF0-D19FEC55C34E}" destId="{FC4EC21B-8363-4500-8DD0-7108372CA86B}" srcOrd="0" destOrd="0" presId="urn:microsoft.com/office/officeart/2005/8/layout/pList1#1"/>
    <dgm:cxn modelId="{871538FE-E56B-44C6-92C7-FDC779768035}" type="presOf" srcId="{C0E8DA62-C8FC-4286-9E80-752C684227D1}" destId="{D9E69E04-685F-4EA5-9439-4E8145C25CEB}" srcOrd="0" destOrd="0" presId="urn:microsoft.com/office/officeart/2005/8/layout/pList1#1"/>
    <dgm:cxn modelId="{8C1FEDBB-BB26-4014-BFD1-0AC387C00DB5}" type="presOf" srcId="{9C4012A8-547F-4A00-9F2A-EC5747F97F59}" destId="{C06B2DBC-A9B9-4917-8D65-7B043C142F4B}" srcOrd="0" destOrd="0" presId="urn:microsoft.com/office/officeart/2005/8/layout/pList1#1"/>
    <dgm:cxn modelId="{314CCD2A-F69D-4775-AD7C-E9E8FB6E119B}" srcId="{C0E8DA62-C8FC-4286-9E80-752C684227D1}" destId="{E61114CF-85BE-4AF5-AC37-557E39396288}" srcOrd="1" destOrd="0" parTransId="{7595FFE9-91C1-4932-B71F-3B5E3BB7DC42}" sibTransId="{98C1250D-381A-4924-9F98-C12FF9520D4C}"/>
    <dgm:cxn modelId="{7219F140-D0C6-474F-BE10-63D27463E08B}" type="presOf" srcId="{E61114CF-85BE-4AF5-AC37-557E39396288}" destId="{95DC64C5-2B1A-45C5-B86C-A64E63B1F0CD}" srcOrd="0" destOrd="0" presId="urn:microsoft.com/office/officeart/2005/8/layout/pList1#1"/>
    <dgm:cxn modelId="{BBBFCCFF-36A7-442D-A0A9-ED19F58B329E}" type="presOf" srcId="{98C1250D-381A-4924-9F98-C12FF9520D4C}" destId="{3A7C023A-9BA7-4388-AE5B-897395D9238A}" srcOrd="0" destOrd="0" presId="urn:microsoft.com/office/officeart/2005/8/layout/pList1#1"/>
    <dgm:cxn modelId="{A3D3A21C-D148-4D65-B95F-051D7E53C7E9}" type="presOf" srcId="{5C116639-0ADB-48EC-B83C-476C95DE3337}" destId="{DA16E120-A613-4455-AC7A-4F8D4840C132}" srcOrd="0" destOrd="0" presId="urn:microsoft.com/office/officeart/2005/8/layout/pList1#1"/>
    <dgm:cxn modelId="{B2041993-9CC9-4AB5-87DE-2C5C49D5289C}" srcId="{C0E8DA62-C8FC-4286-9E80-752C684227D1}" destId="{C0976F18-453E-4875-9FF0-D19FEC55C34E}" srcOrd="2" destOrd="0" parTransId="{6F485AD3-1854-4E7D-9F1D-EFB7D41D1AA2}" sibTransId="{5C116639-0ADB-48EC-B83C-476C95DE3337}"/>
    <dgm:cxn modelId="{AC4D51E4-C2B7-4F85-BDDC-FB90D31371CD}" srcId="{C0E8DA62-C8FC-4286-9E80-752C684227D1}" destId="{95754F22-F656-407B-91FA-51AF1E45DED9}" srcOrd="3" destOrd="0" parTransId="{A65EBED7-439D-45EB-8EC3-12716ABF1D74}" sibTransId="{FC544B31-77C3-4575-BF3B-79C8DC6E2439}"/>
    <dgm:cxn modelId="{CCD40135-DD38-4250-8936-FD01001EE871}" srcId="{C0E8DA62-C8FC-4286-9E80-752C684227D1}" destId="{9C4012A8-547F-4A00-9F2A-EC5747F97F59}" srcOrd="0" destOrd="0" parTransId="{E773C3BB-96C5-4930-9BD2-9F540680D7A5}" sibTransId="{E966DA6E-F598-4746-89DB-95E3B28A86B3}"/>
    <dgm:cxn modelId="{B1855DAC-C31A-4058-9746-5AEDA1083683}" type="presParOf" srcId="{D9E69E04-685F-4EA5-9439-4E8145C25CEB}" destId="{694114E5-EDE4-44FE-928D-AB31651FE98A}" srcOrd="0" destOrd="0" presId="urn:microsoft.com/office/officeart/2005/8/layout/pList1#1"/>
    <dgm:cxn modelId="{29107EF0-83D3-4C70-8A9D-3924E047E1BE}" type="presParOf" srcId="{694114E5-EDE4-44FE-928D-AB31651FE98A}" destId="{8857B5A4-B8E1-44F3-ADDF-C14B0D699CFA}" srcOrd="0" destOrd="0" presId="urn:microsoft.com/office/officeart/2005/8/layout/pList1#1"/>
    <dgm:cxn modelId="{982E31E6-C153-4130-AFB7-D7A61AF57D28}" type="presParOf" srcId="{694114E5-EDE4-44FE-928D-AB31651FE98A}" destId="{C06B2DBC-A9B9-4917-8D65-7B043C142F4B}" srcOrd="1" destOrd="0" presId="urn:microsoft.com/office/officeart/2005/8/layout/pList1#1"/>
    <dgm:cxn modelId="{AEE5A101-05EA-4C8F-81EB-EB03CA45350C}" type="presParOf" srcId="{D9E69E04-685F-4EA5-9439-4E8145C25CEB}" destId="{0447A9E3-BA7F-4C3C-9180-6387A2634BFC}" srcOrd="1" destOrd="0" presId="urn:microsoft.com/office/officeart/2005/8/layout/pList1#1"/>
    <dgm:cxn modelId="{A080F73A-942A-402D-AE1E-4B708AD2401A}" type="presParOf" srcId="{D9E69E04-685F-4EA5-9439-4E8145C25CEB}" destId="{EB8CA716-846A-4595-8263-E533FF7A0457}" srcOrd="2" destOrd="0" presId="urn:microsoft.com/office/officeart/2005/8/layout/pList1#1"/>
    <dgm:cxn modelId="{AB7B53C3-E74A-462D-94B0-0E0E519F3124}" type="presParOf" srcId="{EB8CA716-846A-4595-8263-E533FF7A0457}" destId="{B43A5BBA-788A-42AB-8548-46E9FE8A0B2C}" srcOrd="0" destOrd="0" presId="urn:microsoft.com/office/officeart/2005/8/layout/pList1#1"/>
    <dgm:cxn modelId="{1555C3ED-09D8-4042-9AE7-1EF837C85270}" type="presParOf" srcId="{EB8CA716-846A-4595-8263-E533FF7A0457}" destId="{95DC64C5-2B1A-45C5-B86C-A64E63B1F0CD}" srcOrd="1" destOrd="0" presId="urn:microsoft.com/office/officeart/2005/8/layout/pList1#1"/>
    <dgm:cxn modelId="{AF1B10C1-4F9D-434D-B5E0-7A078A07B0D6}" type="presParOf" srcId="{D9E69E04-685F-4EA5-9439-4E8145C25CEB}" destId="{3A7C023A-9BA7-4388-AE5B-897395D9238A}" srcOrd="3" destOrd="0" presId="urn:microsoft.com/office/officeart/2005/8/layout/pList1#1"/>
    <dgm:cxn modelId="{066722CE-A814-45F8-8803-01D8896B2F44}" type="presParOf" srcId="{D9E69E04-685F-4EA5-9439-4E8145C25CEB}" destId="{4F5C0531-9EFF-40F5-9E86-F65475235E9A}" srcOrd="4" destOrd="0" presId="urn:microsoft.com/office/officeart/2005/8/layout/pList1#1"/>
    <dgm:cxn modelId="{B0C1CFAA-C08C-41AC-B503-DA8353E88C45}" type="presParOf" srcId="{4F5C0531-9EFF-40F5-9E86-F65475235E9A}" destId="{97AB89DD-FCAA-41E3-BE07-DA8DC86D03D2}" srcOrd="0" destOrd="0" presId="urn:microsoft.com/office/officeart/2005/8/layout/pList1#1"/>
    <dgm:cxn modelId="{383B2DA9-00A9-4213-8139-1EE862DC9BEA}" type="presParOf" srcId="{4F5C0531-9EFF-40F5-9E86-F65475235E9A}" destId="{FC4EC21B-8363-4500-8DD0-7108372CA86B}" srcOrd="1" destOrd="0" presId="urn:microsoft.com/office/officeart/2005/8/layout/pList1#1"/>
    <dgm:cxn modelId="{6A464D7D-882E-4465-B93E-0411A7084702}" type="presParOf" srcId="{D9E69E04-685F-4EA5-9439-4E8145C25CEB}" destId="{DA16E120-A613-4455-AC7A-4F8D4840C132}" srcOrd="5" destOrd="0" presId="urn:microsoft.com/office/officeart/2005/8/layout/pList1#1"/>
    <dgm:cxn modelId="{26A90E1D-E13A-4F8A-B790-64E205802BF6}" type="presParOf" srcId="{D9E69E04-685F-4EA5-9439-4E8145C25CEB}" destId="{3EC1C309-4E5C-450E-B05B-51A9227B7A78}" srcOrd="6" destOrd="0" presId="urn:microsoft.com/office/officeart/2005/8/layout/pList1#1"/>
    <dgm:cxn modelId="{1D5983E2-541D-4156-BA9B-608875AC827A}" type="presParOf" srcId="{3EC1C309-4E5C-450E-B05B-51A9227B7A78}" destId="{6EBB0EAA-FB64-47C0-A2DB-F8A400FAD913}" srcOrd="0" destOrd="0" presId="urn:microsoft.com/office/officeart/2005/8/layout/pList1#1"/>
    <dgm:cxn modelId="{AF88EEA1-D0AB-4FEF-83CA-39AD29D59D41}" type="presParOf" srcId="{3EC1C309-4E5C-450E-B05B-51A9227B7A78}" destId="{3D287241-7EE1-4209-9D80-4B99B5FE3A0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36E8D-A966-4D38-A683-0C8F1AC0940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7B167B0-114D-4448-90DC-6D0DE0223B7C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Threat</a:t>
          </a:r>
        </a:p>
      </dgm:t>
    </dgm:pt>
    <dgm:pt modelId="{ABF9E38A-BA2D-4CFE-962C-4394F50AE30C}" type="parTrans" cxnId="{EE86BBE7-9E6C-449D-A93E-F8103CB7FB10}">
      <dgm:prSet/>
      <dgm:spPr/>
      <dgm:t>
        <a:bodyPr/>
        <a:lstStyle/>
        <a:p>
          <a:endParaRPr lang="en-US"/>
        </a:p>
      </dgm:t>
    </dgm:pt>
    <dgm:pt modelId="{24B57120-781C-4A9A-93CB-9AC0D1EFC8AF}" type="sibTrans" cxnId="{EE86BBE7-9E6C-449D-A93E-F8103CB7FB10}">
      <dgm:prSet/>
      <dgm:spPr/>
      <dgm:t>
        <a:bodyPr/>
        <a:lstStyle/>
        <a:p>
          <a:endParaRPr lang="en-US"/>
        </a:p>
      </dgm:t>
    </dgm:pt>
    <dgm:pt modelId="{E4F338C4-92EC-4401-BF1F-D4C88B322A2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Vulnerability</a:t>
          </a:r>
        </a:p>
      </dgm:t>
    </dgm:pt>
    <dgm:pt modelId="{1E371132-9780-4409-8FD6-06078BDBDD3B}" type="parTrans" cxnId="{CE311607-3A93-4275-961D-76AA31708C74}">
      <dgm:prSet/>
      <dgm:spPr/>
      <dgm:t>
        <a:bodyPr/>
        <a:lstStyle/>
        <a:p>
          <a:endParaRPr lang="en-US"/>
        </a:p>
      </dgm:t>
    </dgm:pt>
    <dgm:pt modelId="{DA11B16A-712A-4FC0-BD82-B7F513B9FFA3}" type="sibTrans" cxnId="{CE311607-3A93-4275-961D-76AA31708C74}">
      <dgm:prSet/>
      <dgm:spPr/>
      <dgm:t>
        <a:bodyPr/>
        <a:lstStyle/>
        <a:p>
          <a:endParaRPr lang="en-US"/>
        </a:p>
      </dgm:t>
    </dgm:pt>
    <dgm:pt modelId="{FCC50823-B824-4ECC-9127-5D03AB6C5175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Asset</a:t>
          </a:r>
        </a:p>
      </dgm:t>
    </dgm:pt>
    <dgm:pt modelId="{4EE47CD1-176D-422B-8EED-E04E99C6C202}" type="parTrans" cxnId="{5B5C108E-814B-41E0-A3D1-938E3EA8562C}">
      <dgm:prSet/>
      <dgm:spPr/>
      <dgm:t>
        <a:bodyPr/>
        <a:lstStyle/>
        <a:p>
          <a:endParaRPr lang="en-US"/>
        </a:p>
      </dgm:t>
    </dgm:pt>
    <dgm:pt modelId="{095580DB-A959-49F2-8399-A4F840E54419}" type="sibTrans" cxnId="{5B5C108E-814B-41E0-A3D1-938E3EA8562C}">
      <dgm:prSet/>
      <dgm:spPr/>
      <dgm:t>
        <a:bodyPr/>
        <a:lstStyle/>
        <a:p>
          <a:endParaRPr lang="en-US"/>
        </a:p>
      </dgm:t>
    </dgm:pt>
    <dgm:pt modelId="{9E3DE850-FC74-4A0F-8BD7-9E5DE80CBB5A}" type="pres">
      <dgm:prSet presAssocID="{23236E8D-A966-4D38-A683-0C8F1AC0940A}" presName="compositeShape" presStyleCnt="0">
        <dgm:presLayoutVars>
          <dgm:chMax val="7"/>
          <dgm:dir/>
          <dgm:resizeHandles val="exact"/>
        </dgm:presLayoutVars>
      </dgm:prSet>
      <dgm:spPr/>
    </dgm:pt>
    <dgm:pt modelId="{63FEBB6D-4956-436F-B736-80B8913FB904}" type="pres">
      <dgm:prSet presAssocID="{23236E8D-A966-4D38-A683-0C8F1AC0940A}" presName="wedge1" presStyleLbl="node1" presStyleIdx="0" presStyleCnt="3" custLinFactNeighborX="-2601" custLinFactNeighborY="11012"/>
      <dgm:spPr/>
      <dgm:t>
        <a:bodyPr/>
        <a:lstStyle/>
        <a:p>
          <a:endParaRPr lang="hu-HU"/>
        </a:p>
      </dgm:t>
    </dgm:pt>
    <dgm:pt modelId="{EC27FA49-38D3-487C-896E-6009253E0DCB}" type="pres">
      <dgm:prSet presAssocID="{23236E8D-A966-4D38-A683-0C8F1AC0940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8D0E2-41C5-49EE-B6ED-56C057DDDD9E}" type="pres">
      <dgm:prSet presAssocID="{23236E8D-A966-4D38-A683-0C8F1AC0940A}" presName="wedge2" presStyleLbl="node1" presStyleIdx="1" presStyleCnt="3" custLinFactNeighborX="2554" custLinFactNeighborY="8036"/>
      <dgm:spPr/>
      <dgm:t>
        <a:bodyPr/>
        <a:lstStyle/>
        <a:p>
          <a:endParaRPr lang="hu-HU"/>
        </a:p>
      </dgm:t>
    </dgm:pt>
    <dgm:pt modelId="{114D770C-7B5D-4F42-88FE-1E151BAFE492}" type="pres">
      <dgm:prSet presAssocID="{23236E8D-A966-4D38-A683-0C8F1AC0940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651897-B84B-43DE-853B-3F2498822046}" type="pres">
      <dgm:prSet presAssocID="{23236E8D-A966-4D38-A683-0C8F1AC0940A}" presName="wedge3" presStyleLbl="node1" presStyleIdx="2" presStyleCnt="3" custLinFactNeighborX="3378" custLinFactNeighborY="8036"/>
      <dgm:spPr/>
      <dgm:t>
        <a:bodyPr/>
        <a:lstStyle/>
        <a:p>
          <a:endParaRPr lang="hu-HU"/>
        </a:p>
      </dgm:t>
    </dgm:pt>
    <dgm:pt modelId="{21F9F715-C186-4898-B37F-D735D982F7D9}" type="pres">
      <dgm:prSet presAssocID="{23236E8D-A966-4D38-A683-0C8F1AC0940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53CFBB0-276E-4359-B678-410792FC489F}" type="presOf" srcId="{D7B167B0-114D-4448-90DC-6D0DE0223B7C}" destId="{63FEBB6D-4956-436F-B736-80B8913FB904}" srcOrd="0" destOrd="0" presId="urn:microsoft.com/office/officeart/2005/8/layout/chart3"/>
    <dgm:cxn modelId="{5B5C108E-814B-41E0-A3D1-938E3EA8562C}" srcId="{23236E8D-A966-4D38-A683-0C8F1AC0940A}" destId="{FCC50823-B824-4ECC-9127-5D03AB6C5175}" srcOrd="2" destOrd="0" parTransId="{4EE47CD1-176D-422B-8EED-E04E99C6C202}" sibTransId="{095580DB-A959-49F2-8399-A4F840E54419}"/>
    <dgm:cxn modelId="{EE86BBE7-9E6C-449D-A93E-F8103CB7FB10}" srcId="{23236E8D-A966-4D38-A683-0C8F1AC0940A}" destId="{D7B167B0-114D-4448-90DC-6D0DE0223B7C}" srcOrd="0" destOrd="0" parTransId="{ABF9E38A-BA2D-4CFE-962C-4394F50AE30C}" sibTransId="{24B57120-781C-4A9A-93CB-9AC0D1EFC8AF}"/>
    <dgm:cxn modelId="{D3FD6A3B-4671-49CA-85D7-3E686137BB85}" type="presOf" srcId="{FCC50823-B824-4ECC-9127-5D03AB6C5175}" destId="{57651897-B84B-43DE-853B-3F2498822046}" srcOrd="0" destOrd="0" presId="urn:microsoft.com/office/officeart/2005/8/layout/chart3"/>
    <dgm:cxn modelId="{01B81036-AA79-4395-85D7-74BA22BAA8B7}" type="presOf" srcId="{FCC50823-B824-4ECC-9127-5D03AB6C5175}" destId="{21F9F715-C186-4898-B37F-D735D982F7D9}" srcOrd="1" destOrd="0" presId="urn:microsoft.com/office/officeart/2005/8/layout/chart3"/>
    <dgm:cxn modelId="{373CC690-7679-43B1-9B88-72850BBAD233}" type="presOf" srcId="{E4F338C4-92EC-4401-BF1F-D4C88B322A2D}" destId="{114D770C-7B5D-4F42-88FE-1E151BAFE492}" srcOrd="1" destOrd="0" presId="urn:microsoft.com/office/officeart/2005/8/layout/chart3"/>
    <dgm:cxn modelId="{A9285A3F-7AB5-4472-A17D-8C93F489882E}" type="presOf" srcId="{E4F338C4-92EC-4401-BF1F-D4C88B322A2D}" destId="{A278D0E2-41C5-49EE-B6ED-56C057DDDD9E}" srcOrd="0" destOrd="0" presId="urn:microsoft.com/office/officeart/2005/8/layout/chart3"/>
    <dgm:cxn modelId="{CE311607-3A93-4275-961D-76AA31708C74}" srcId="{23236E8D-A966-4D38-A683-0C8F1AC0940A}" destId="{E4F338C4-92EC-4401-BF1F-D4C88B322A2D}" srcOrd="1" destOrd="0" parTransId="{1E371132-9780-4409-8FD6-06078BDBDD3B}" sibTransId="{DA11B16A-712A-4FC0-BD82-B7F513B9FFA3}"/>
    <dgm:cxn modelId="{D9BC5962-5975-4EA6-9211-2F17F18AE657}" type="presOf" srcId="{D7B167B0-114D-4448-90DC-6D0DE0223B7C}" destId="{EC27FA49-38D3-487C-896E-6009253E0DCB}" srcOrd="1" destOrd="0" presId="urn:microsoft.com/office/officeart/2005/8/layout/chart3"/>
    <dgm:cxn modelId="{03A28CB4-241F-4539-B79F-E23749405A4B}" type="presOf" srcId="{23236E8D-A966-4D38-A683-0C8F1AC0940A}" destId="{9E3DE850-FC74-4A0F-8BD7-9E5DE80CBB5A}" srcOrd="0" destOrd="0" presId="urn:microsoft.com/office/officeart/2005/8/layout/chart3"/>
    <dgm:cxn modelId="{63084D79-7155-4533-8B9E-C90D08C1B86F}" type="presParOf" srcId="{9E3DE850-FC74-4A0F-8BD7-9E5DE80CBB5A}" destId="{63FEBB6D-4956-436F-B736-80B8913FB904}" srcOrd="0" destOrd="0" presId="urn:microsoft.com/office/officeart/2005/8/layout/chart3"/>
    <dgm:cxn modelId="{CEB4BF97-6405-4A9C-AAC1-7C4376B78477}" type="presParOf" srcId="{9E3DE850-FC74-4A0F-8BD7-9E5DE80CBB5A}" destId="{EC27FA49-38D3-487C-896E-6009253E0DCB}" srcOrd="1" destOrd="0" presId="urn:microsoft.com/office/officeart/2005/8/layout/chart3"/>
    <dgm:cxn modelId="{47CF11C3-0EB3-4AA0-BB50-02ADBF95C340}" type="presParOf" srcId="{9E3DE850-FC74-4A0F-8BD7-9E5DE80CBB5A}" destId="{A278D0E2-41C5-49EE-B6ED-56C057DDDD9E}" srcOrd="2" destOrd="0" presId="urn:microsoft.com/office/officeart/2005/8/layout/chart3"/>
    <dgm:cxn modelId="{7903DCF6-2965-4BC2-818D-B39054EBD72C}" type="presParOf" srcId="{9E3DE850-FC74-4A0F-8BD7-9E5DE80CBB5A}" destId="{114D770C-7B5D-4F42-88FE-1E151BAFE492}" srcOrd="3" destOrd="0" presId="urn:microsoft.com/office/officeart/2005/8/layout/chart3"/>
    <dgm:cxn modelId="{070CD860-A55E-44DD-A537-098B72D3EF77}" type="presParOf" srcId="{9E3DE850-FC74-4A0F-8BD7-9E5DE80CBB5A}" destId="{57651897-B84B-43DE-853B-3F2498822046}" srcOrd="4" destOrd="0" presId="urn:microsoft.com/office/officeart/2005/8/layout/chart3"/>
    <dgm:cxn modelId="{A3909FDD-15C0-46C0-9A4D-D9B252596FB9}" type="presParOf" srcId="{9E3DE850-FC74-4A0F-8BD7-9E5DE80CBB5A}" destId="{21F9F715-C186-4898-B37F-D735D982F7D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C39FC-BD81-4514-9761-CAFFEBB57F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15C99-EF53-49CC-8289-5CB2E89971F1}">
      <dgm:prSet phldrT="[Text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Tudás</a:t>
          </a:r>
          <a:endParaRPr lang="en-US" b="1" dirty="0">
            <a:solidFill>
              <a:srgbClr val="C00000"/>
            </a:solidFill>
          </a:endParaRPr>
        </a:p>
      </dgm:t>
    </dgm:pt>
    <dgm:pt modelId="{42741AAE-A6F2-4BEB-8B36-52C020CDC5CA}" type="parTrans" cxnId="{A9D57BC5-1074-46FD-8C5A-D6F071B71608}">
      <dgm:prSet/>
      <dgm:spPr/>
      <dgm:t>
        <a:bodyPr/>
        <a:lstStyle/>
        <a:p>
          <a:endParaRPr lang="en-US"/>
        </a:p>
      </dgm:t>
    </dgm:pt>
    <dgm:pt modelId="{A1C28F02-E786-4EE8-88BC-5D641B43A7D7}" type="sibTrans" cxnId="{A9D57BC5-1074-46FD-8C5A-D6F071B7160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1C2E513-0C1F-4C37-90D0-01F38CF05319}">
      <dgm:prSet phldrT="[Text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Elemzés</a:t>
          </a:r>
          <a:endParaRPr lang="en-US" b="1" dirty="0">
            <a:solidFill>
              <a:srgbClr val="C00000"/>
            </a:solidFill>
          </a:endParaRPr>
        </a:p>
      </dgm:t>
    </dgm:pt>
    <dgm:pt modelId="{B21F368F-DA21-4ABC-BF63-7CE5A7354B4F}" type="parTrans" cxnId="{E3206686-7F3D-4F9F-A429-BFA4F8A53791}">
      <dgm:prSet/>
      <dgm:spPr/>
      <dgm:t>
        <a:bodyPr/>
        <a:lstStyle/>
        <a:p>
          <a:endParaRPr lang="en-US"/>
        </a:p>
      </dgm:t>
    </dgm:pt>
    <dgm:pt modelId="{B177F1A0-9621-4E42-A3F9-070724FB8C1C}" type="sibTrans" cxnId="{E3206686-7F3D-4F9F-A429-BFA4F8A5379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E2FCF5B-07DD-4031-BC02-B191C60CE38F}">
      <dgm:prSet phldrT="[Text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Kezelés</a:t>
          </a:r>
          <a:endParaRPr lang="en-US" b="1" dirty="0">
            <a:solidFill>
              <a:srgbClr val="C00000"/>
            </a:solidFill>
          </a:endParaRPr>
        </a:p>
      </dgm:t>
    </dgm:pt>
    <dgm:pt modelId="{04E3053F-62FD-43E9-9F46-3939073AAAE9}" type="parTrans" cxnId="{8E9E24CA-F5FB-48EA-A8CB-EC5B1F060CA5}">
      <dgm:prSet/>
      <dgm:spPr/>
      <dgm:t>
        <a:bodyPr/>
        <a:lstStyle/>
        <a:p>
          <a:endParaRPr lang="en-US"/>
        </a:p>
      </dgm:t>
    </dgm:pt>
    <dgm:pt modelId="{29987BEE-8638-47B8-838F-48A313D66232}" type="sibTrans" cxnId="{8E9E24CA-F5FB-48EA-A8CB-EC5B1F060CA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BD3BF79-3107-454F-8D14-4157349FAF9A}" type="pres">
      <dgm:prSet presAssocID="{A7BC39FC-BD81-4514-9761-CAFFEBB57F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90EDE3C-8A36-4EBB-8BB0-FD7D63A9E9B6}" type="pres">
      <dgm:prSet presAssocID="{64E15C99-EF53-49CC-8289-5CB2E89971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89F0A3-0363-4DFA-A675-1383CDEC2D52}" type="pres">
      <dgm:prSet presAssocID="{A1C28F02-E786-4EE8-88BC-5D641B43A7D7}" presName="sibTrans" presStyleLbl="sibTrans2D1" presStyleIdx="0" presStyleCnt="3" custAng="15402524"/>
      <dgm:spPr>
        <a:prstGeom prst="upDownArrow">
          <a:avLst/>
        </a:prstGeom>
      </dgm:spPr>
      <dgm:t>
        <a:bodyPr/>
        <a:lstStyle/>
        <a:p>
          <a:endParaRPr lang="hu-HU"/>
        </a:p>
      </dgm:t>
    </dgm:pt>
    <dgm:pt modelId="{17374615-477C-49C2-8DB3-2DEC30F1EF5D}" type="pres">
      <dgm:prSet presAssocID="{A1C28F02-E786-4EE8-88BC-5D641B43A7D7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28BD9D0D-8A47-4A05-B227-88C718800E28}" type="pres">
      <dgm:prSet presAssocID="{11C2E513-0C1F-4C37-90D0-01F38CF053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362FB0-659E-4681-B2A1-0345CF4CA0C4}" type="pres">
      <dgm:prSet presAssocID="{B177F1A0-9621-4E42-A3F9-070724FB8C1C}" presName="sibTrans" presStyleLbl="sibTrans2D1" presStyleIdx="1" presStyleCnt="3" custAng="4948529" custScaleY="100890"/>
      <dgm:spPr>
        <a:prstGeom prst="upDownArrow">
          <a:avLst/>
        </a:prstGeom>
      </dgm:spPr>
      <dgm:t>
        <a:bodyPr/>
        <a:lstStyle/>
        <a:p>
          <a:endParaRPr lang="hu-HU"/>
        </a:p>
      </dgm:t>
    </dgm:pt>
    <dgm:pt modelId="{E8CD4877-FEB1-47D8-84D9-127F83D64860}" type="pres">
      <dgm:prSet presAssocID="{B177F1A0-9621-4E42-A3F9-070724FB8C1C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AF720E47-8FFC-4DE8-8EFA-9B34CCE9E89A}" type="pres">
      <dgm:prSet presAssocID="{8E2FCF5B-07DD-4031-BC02-B191C60CE3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647302-1BF2-4BF3-B014-572A71791A0F}" type="pres">
      <dgm:prSet presAssocID="{29987BEE-8638-47B8-838F-48A313D66232}" presName="sibTrans" presStyleLbl="sibTrans2D1" presStyleIdx="2" presStyleCnt="3" custAng="5613233" custLinFactNeighborX="2937"/>
      <dgm:spPr>
        <a:prstGeom prst="upDownArrow">
          <a:avLst/>
        </a:prstGeom>
      </dgm:spPr>
      <dgm:t>
        <a:bodyPr/>
        <a:lstStyle/>
        <a:p>
          <a:endParaRPr lang="hu-HU"/>
        </a:p>
      </dgm:t>
    </dgm:pt>
    <dgm:pt modelId="{39CBEE85-58DA-4E6F-8CA8-43317167F342}" type="pres">
      <dgm:prSet presAssocID="{29987BEE-8638-47B8-838F-48A313D66232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E3206686-7F3D-4F9F-A429-BFA4F8A53791}" srcId="{A7BC39FC-BD81-4514-9761-CAFFEBB57F4D}" destId="{11C2E513-0C1F-4C37-90D0-01F38CF05319}" srcOrd="1" destOrd="0" parTransId="{B21F368F-DA21-4ABC-BF63-7CE5A7354B4F}" sibTransId="{B177F1A0-9621-4E42-A3F9-070724FB8C1C}"/>
    <dgm:cxn modelId="{8F66DE99-04CD-4B44-ADB7-70C5021C67F0}" type="presOf" srcId="{B177F1A0-9621-4E42-A3F9-070724FB8C1C}" destId="{E8CD4877-FEB1-47D8-84D9-127F83D64860}" srcOrd="1" destOrd="0" presId="urn:microsoft.com/office/officeart/2005/8/layout/cycle2"/>
    <dgm:cxn modelId="{A9D57BC5-1074-46FD-8C5A-D6F071B71608}" srcId="{A7BC39FC-BD81-4514-9761-CAFFEBB57F4D}" destId="{64E15C99-EF53-49CC-8289-5CB2E89971F1}" srcOrd="0" destOrd="0" parTransId="{42741AAE-A6F2-4BEB-8B36-52C020CDC5CA}" sibTransId="{A1C28F02-E786-4EE8-88BC-5D641B43A7D7}"/>
    <dgm:cxn modelId="{C5C3A1E1-9F68-4A22-9C7E-BC3A1C8093E9}" type="presOf" srcId="{B177F1A0-9621-4E42-A3F9-070724FB8C1C}" destId="{80362FB0-659E-4681-B2A1-0345CF4CA0C4}" srcOrd="0" destOrd="0" presId="urn:microsoft.com/office/officeart/2005/8/layout/cycle2"/>
    <dgm:cxn modelId="{561BBB13-3F29-42E2-88CD-1764A20D5978}" type="presOf" srcId="{8E2FCF5B-07DD-4031-BC02-B191C60CE38F}" destId="{AF720E47-8FFC-4DE8-8EFA-9B34CCE9E89A}" srcOrd="0" destOrd="0" presId="urn:microsoft.com/office/officeart/2005/8/layout/cycle2"/>
    <dgm:cxn modelId="{8E9E24CA-F5FB-48EA-A8CB-EC5B1F060CA5}" srcId="{A7BC39FC-BD81-4514-9761-CAFFEBB57F4D}" destId="{8E2FCF5B-07DD-4031-BC02-B191C60CE38F}" srcOrd="2" destOrd="0" parTransId="{04E3053F-62FD-43E9-9F46-3939073AAAE9}" sibTransId="{29987BEE-8638-47B8-838F-48A313D66232}"/>
    <dgm:cxn modelId="{6CEFB8A6-EF69-4D2B-AD77-8CA228B2430B}" type="presOf" srcId="{A1C28F02-E786-4EE8-88BC-5D641B43A7D7}" destId="{3989F0A3-0363-4DFA-A675-1383CDEC2D52}" srcOrd="0" destOrd="0" presId="urn:microsoft.com/office/officeart/2005/8/layout/cycle2"/>
    <dgm:cxn modelId="{CA7F24A8-F292-4271-AF2C-D8B804FFEF4B}" type="presOf" srcId="{11C2E513-0C1F-4C37-90D0-01F38CF05319}" destId="{28BD9D0D-8A47-4A05-B227-88C718800E28}" srcOrd="0" destOrd="0" presId="urn:microsoft.com/office/officeart/2005/8/layout/cycle2"/>
    <dgm:cxn modelId="{765095FE-90F8-454F-AF0C-4F5434F29502}" type="presOf" srcId="{64E15C99-EF53-49CC-8289-5CB2E89971F1}" destId="{890EDE3C-8A36-4EBB-8BB0-FD7D63A9E9B6}" srcOrd="0" destOrd="0" presId="urn:microsoft.com/office/officeart/2005/8/layout/cycle2"/>
    <dgm:cxn modelId="{4A2A75D3-3697-4C23-9410-48516DFD7954}" type="presOf" srcId="{A1C28F02-E786-4EE8-88BC-5D641B43A7D7}" destId="{17374615-477C-49C2-8DB3-2DEC30F1EF5D}" srcOrd="1" destOrd="0" presId="urn:microsoft.com/office/officeart/2005/8/layout/cycle2"/>
    <dgm:cxn modelId="{C4AC5762-5B30-41E2-8BE4-03298F15AA46}" type="presOf" srcId="{29987BEE-8638-47B8-838F-48A313D66232}" destId="{39CBEE85-58DA-4E6F-8CA8-43317167F342}" srcOrd="1" destOrd="0" presId="urn:microsoft.com/office/officeart/2005/8/layout/cycle2"/>
    <dgm:cxn modelId="{F44B02BF-52FC-4EC6-960A-9169F460094B}" type="presOf" srcId="{29987BEE-8638-47B8-838F-48A313D66232}" destId="{46647302-1BF2-4BF3-B014-572A71791A0F}" srcOrd="0" destOrd="0" presId="urn:microsoft.com/office/officeart/2005/8/layout/cycle2"/>
    <dgm:cxn modelId="{C3F2AB73-A976-4D72-8CF5-80F45E30D220}" type="presOf" srcId="{A7BC39FC-BD81-4514-9761-CAFFEBB57F4D}" destId="{CBD3BF79-3107-454F-8D14-4157349FAF9A}" srcOrd="0" destOrd="0" presId="urn:microsoft.com/office/officeart/2005/8/layout/cycle2"/>
    <dgm:cxn modelId="{7B6F817D-FCC4-4B4E-884B-314487CAFC70}" type="presParOf" srcId="{CBD3BF79-3107-454F-8D14-4157349FAF9A}" destId="{890EDE3C-8A36-4EBB-8BB0-FD7D63A9E9B6}" srcOrd="0" destOrd="0" presId="urn:microsoft.com/office/officeart/2005/8/layout/cycle2"/>
    <dgm:cxn modelId="{26BA9296-4DA5-49A4-A23B-148B128F64F1}" type="presParOf" srcId="{CBD3BF79-3107-454F-8D14-4157349FAF9A}" destId="{3989F0A3-0363-4DFA-A675-1383CDEC2D52}" srcOrd="1" destOrd="0" presId="urn:microsoft.com/office/officeart/2005/8/layout/cycle2"/>
    <dgm:cxn modelId="{70B9DFD2-2CB9-4050-B318-09703BD18BF8}" type="presParOf" srcId="{3989F0A3-0363-4DFA-A675-1383CDEC2D52}" destId="{17374615-477C-49C2-8DB3-2DEC30F1EF5D}" srcOrd="0" destOrd="0" presId="urn:microsoft.com/office/officeart/2005/8/layout/cycle2"/>
    <dgm:cxn modelId="{963ACB52-D0BD-4D78-B7E5-6974D8BA9FBE}" type="presParOf" srcId="{CBD3BF79-3107-454F-8D14-4157349FAF9A}" destId="{28BD9D0D-8A47-4A05-B227-88C718800E28}" srcOrd="2" destOrd="0" presId="urn:microsoft.com/office/officeart/2005/8/layout/cycle2"/>
    <dgm:cxn modelId="{A6A6C22B-0623-4EC6-9600-4EFA0656A624}" type="presParOf" srcId="{CBD3BF79-3107-454F-8D14-4157349FAF9A}" destId="{80362FB0-659E-4681-B2A1-0345CF4CA0C4}" srcOrd="3" destOrd="0" presId="urn:microsoft.com/office/officeart/2005/8/layout/cycle2"/>
    <dgm:cxn modelId="{CD394F37-EB00-4201-897B-F634B15EE167}" type="presParOf" srcId="{80362FB0-659E-4681-B2A1-0345CF4CA0C4}" destId="{E8CD4877-FEB1-47D8-84D9-127F83D64860}" srcOrd="0" destOrd="0" presId="urn:microsoft.com/office/officeart/2005/8/layout/cycle2"/>
    <dgm:cxn modelId="{48E99813-1D3B-43FC-B174-A35637D8BA7D}" type="presParOf" srcId="{CBD3BF79-3107-454F-8D14-4157349FAF9A}" destId="{AF720E47-8FFC-4DE8-8EFA-9B34CCE9E89A}" srcOrd="4" destOrd="0" presId="urn:microsoft.com/office/officeart/2005/8/layout/cycle2"/>
    <dgm:cxn modelId="{070D7AF0-00B1-4B8E-9FF3-247E8F7E71A8}" type="presParOf" srcId="{CBD3BF79-3107-454F-8D14-4157349FAF9A}" destId="{46647302-1BF2-4BF3-B014-572A71791A0F}" srcOrd="5" destOrd="0" presId="urn:microsoft.com/office/officeart/2005/8/layout/cycle2"/>
    <dgm:cxn modelId="{35F2C3C0-61B6-4E7C-9089-ADF347B4D06F}" type="presParOf" srcId="{46647302-1BF2-4BF3-B014-572A71791A0F}" destId="{39CBEE85-58DA-4E6F-8CA8-43317167F3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B5A4-B8E1-44F3-ADDF-C14B0D699CFA}">
      <dsp:nvSpPr>
        <dsp:cNvPr id="0" name=""/>
        <dsp:cNvSpPr/>
      </dsp:nvSpPr>
      <dsp:spPr>
        <a:xfrm>
          <a:off x="4203" y="569394"/>
          <a:ext cx="2000581" cy="1378400"/>
        </a:xfrm>
        <a:prstGeom prst="round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2DBC-A9B9-4917-8D65-7B043C142F4B}">
      <dsp:nvSpPr>
        <dsp:cNvPr id="0" name=""/>
        <dsp:cNvSpPr/>
      </dsp:nvSpPr>
      <dsp:spPr>
        <a:xfrm>
          <a:off x="4203" y="1947795"/>
          <a:ext cx="2000581" cy="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altLang="en-US" sz="2100" kern="1200" dirty="0">
              <a:cs typeface="Arial" panose="020B0604020202020204" pitchFamily="34" charset="0"/>
            </a:rPr>
            <a:t>Risk</a:t>
          </a:r>
          <a:endParaRPr lang="en-US" sz="2100" kern="1200" dirty="0"/>
        </a:p>
      </dsp:txBody>
      <dsp:txXfrm>
        <a:off x="4203" y="1947795"/>
        <a:ext cx="2000581" cy="742215"/>
      </dsp:txXfrm>
    </dsp:sp>
    <dsp:sp modelId="{B43A5BBA-788A-42AB-8548-46E9FE8A0B2C}">
      <dsp:nvSpPr>
        <dsp:cNvPr id="0" name=""/>
        <dsp:cNvSpPr/>
      </dsp:nvSpPr>
      <dsp:spPr>
        <a:xfrm>
          <a:off x="2204928" y="569394"/>
          <a:ext cx="2000581" cy="137840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C64C5-2B1A-45C5-B86C-A64E63B1F0CD}">
      <dsp:nvSpPr>
        <dsp:cNvPr id="0" name=""/>
        <dsp:cNvSpPr/>
      </dsp:nvSpPr>
      <dsp:spPr>
        <a:xfrm>
          <a:off x="2204928" y="1947795"/>
          <a:ext cx="2000581" cy="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Threat</a:t>
          </a:r>
        </a:p>
      </dsp:txBody>
      <dsp:txXfrm>
        <a:off x="2204928" y="1947795"/>
        <a:ext cx="2000581" cy="742215"/>
      </dsp:txXfrm>
    </dsp:sp>
    <dsp:sp modelId="{97AB89DD-FCAA-41E3-BE07-DA8DC86D03D2}">
      <dsp:nvSpPr>
        <dsp:cNvPr id="0" name=""/>
        <dsp:cNvSpPr/>
      </dsp:nvSpPr>
      <dsp:spPr>
        <a:xfrm>
          <a:off x="4405652" y="569394"/>
          <a:ext cx="2000581" cy="1378400"/>
        </a:xfrm>
        <a:prstGeom prst="roundRect">
          <a:avLst/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EC21B-8363-4500-8DD0-7108372CA86B}">
      <dsp:nvSpPr>
        <dsp:cNvPr id="0" name=""/>
        <dsp:cNvSpPr/>
      </dsp:nvSpPr>
      <dsp:spPr>
        <a:xfrm>
          <a:off x="4405652" y="1947795"/>
          <a:ext cx="2000581" cy="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Vulnerability </a:t>
          </a:r>
        </a:p>
      </dsp:txBody>
      <dsp:txXfrm>
        <a:off x="4405652" y="1947795"/>
        <a:ext cx="2000581" cy="742215"/>
      </dsp:txXfrm>
    </dsp:sp>
    <dsp:sp modelId="{6EBB0EAA-FB64-47C0-A2DB-F8A400FAD913}">
      <dsp:nvSpPr>
        <dsp:cNvPr id="0" name=""/>
        <dsp:cNvSpPr/>
      </dsp:nvSpPr>
      <dsp:spPr>
        <a:xfrm>
          <a:off x="6606376" y="569394"/>
          <a:ext cx="2000581" cy="13784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7241-7EE1-4209-9D80-4B99B5FE3A0D}">
      <dsp:nvSpPr>
        <dsp:cNvPr id="0" name=""/>
        <dsp:cNvSpPr/>
      </dsp:nvSpPr>
      <dsp:spPr>
        <a:xfrm>
          <a:off x="6606376" y="1947795"/>
          <a:ext cx="2000581" cy="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Consequence</a:t>
          </a:r>
        </a:p>
      </dsp:txBody>
      <dsp:txXfrm>
        <a:off x="6606376" y="1947795"/>
        <a:ext cx="2000581" cy="742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BB6D-4956-436F-B736-80B8913FB904}">
      <dsp:nvSpPr>
        <dsp:cNvPr id="0" name=""/>
        <dsp:cNvSpPr/>
      </dsp:nvSpPr>
      <dsp:spPr>
        <a:xfrm>
          <a:off x="1796680" y="814328"/>
          <a:ext cx="4275201" cy="427520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C00000"/>
              </a:solidFill>
            </a:rPr>
            <a:t>Threat</a:t>
          </a:r>
        </a:p>
      </dsp:txBody>
      <dsp:txXfrm>
        <a:off x="4121066" y="1603204"/>
        <a:ext cx="1450514" cy="1425067"/>
      </dsp:txXfrm>
    </dsp:sp>
    <dsp:sp modelId="{A278D0E2-41C5-49EE-B6ED-56C057DDDD9E}">
      <dsp:nvSpPr>
        <dsp:cNvPr id="0" name=""/>
        <dsp:cNvSpPr/>
      </dsp:nvSpPr>
      <dsp:spPr>
        <a:xfrm>
          <a:off x="1796690" y="814336"/>
          <a:ext cx="4275201" cy="42752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C00000"/>
              </a:solidFill>
            </a:rPr>
            <a:t>Vulnerability</a:t>
          </a:r>
        </a:p>
      </dsp:txBody>
      <dsp:txXfrm>
        <a:off x="2967281" y="3511784"/>
        <a:ext cx="1934019" cy="1323276"/>
      </dsp:txXfrm>
    </dsp:sp>
    <dsp:sp modelId="{57651897-B84B-43DE-853B-3F2498822046}">
      <dsp:nvSpPr>
        <dsp:cNvPr id="0" name=""/>
        <dsp:cNvSpPr/>
      </dsp:nvSpPr>
      <dsp:spPr>
        <a:xfrm>
          <a:off x="1831918" y="814336"/>
          <a:ext cx="4275201" cy="42752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C00000"/>
              </a:solidFill>
            </a:rPr>
            <a:t>Asset</a:t>
          </a:r>
        </a:p>
      </dsp:txBody>
      <dsp:txXfrm>
        <a:off x="2289975" y="1654107"/>
        <a:ext cx="1450514" cy="1425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EDE3C-8A36-4EBB-8BB0-FD7D63A9E9B6}">
      <dsp:nvSpPr>
        <dsp:cNvPr id="0" name=""/>
        <dsp:cNvSpPr/>
      </dsp:nvSpPr>
      <dsp:spPr>
        <a:xfrm>
          <a:off x="3298248" y="325"/>
          <a:ext cx="1799790" cy="1799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>
              <a:solidFill>
                <a:srgbClr val="C00000"/>
              </a:solidFill>
            </a:rPr>
            <a:t>Tudás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3561821" y="263898"/>
        <a:ext cx="1272644" cy="1272644"/>
      </dsp:txXfrm>
    </dsp:sp>
    <dsp:sp modelId="{3989F0A3-0363-4DFA-A675-1383CDEC2D52}">
      <dsp:nvSpPr>
        <dsp:cNvPr id="0" name=""/>
        <dsp:cNvSpPr/>
      </dsp:nvSpPr>
      <dsp:spPr>
        <a:xfrm rot="19002524">
          <a:off x="4627756" y="1755438"/>
          <a:ext cx="478994" cy="607429"/>
        </a:xfrm>
        <a:prstGeom prst="upDown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47308" y="1926191"/>
        <a:ext cx="335296" cy="364457"/>
      </dsp:txXfrm>
    </dsp:sp>
    <dsp:sp modelId="{28BD9D0D-8A47-4A05-B227-88C718800E28}">
      <dsp:nvSpPr>
        <dsp:cNvPr id="0" name=""/>
        <dsp:cNvSpPr/>
      </dsp:nvSpPr>
      <dsp:spPr>
        <a:xfrm>
          <a:off x="4650025" y="2341671"/>
          <a:ext cx="1799790" cy="1799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>
              <a:solidFill>
                <a:srgbClr val="C00000"/>
              </a:solidFill>
            </a:rPr>
            <a:t>Elemzés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4913598" y="2605244"/>
        <a:ext cx="1272644" cy="1272644"/>
      </dsp:txXfrm>
    </dsp:sp>
    <dsp:sp modelId="{80362FB0-659E-4681-B2A1-0345CF4CA0C4}">
      <dsp:nvSpPr>
        <dsp:cNvPr id="0" name=""/>
        <dsp:cNvSpPr/>
      </dsp:nvSpPr>
      <dsp:spPr>
        <a:xfrm rot="15748529">
          <a:off x="3972203" y="2935148"/>
          <a:ext cx="478994" cy="612835"/>
        </a:xfrm>
        <a:prstGeom prst="upDown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053461" y="3128945"/>
        <a:ext cx="335296" cy="367701"/>
      </dsp:txXfrm>
    </dsp:sp>
    <dsp:sp modelId="{AF720E47-8FFC-4DE8-8EFA-9B34CCE9E89A}">
      <dsp:nvSpPr>
        <dsp:cNvPr id="0" name=""/>
        <dsp:cNvSpPr/>
      </dsp:nvSpPr>
      <dsp:spPr>
        <a:xfrm>
          <a:off x="1946472" y="2341671"/>
          <a:ext cx="1799790" cy="1799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>
              <a:solidFill>
                <a:srgbClr val="C00000"/>
              </a:solidFill>
            </a:rPr>
            <a:t>Kezelés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2210045" y="2605244"/>
        <a:ext cx="1272644" cy="1272644"/>
      </dsp:txXfrm>
    </dsp:sp>
    <dsp:sp modelId="{46647302-1BF2-4BF3-B014-572A71791A0F}">
      <dsp:nvSpPr>
        <dsp:cNvPr id="0" name=""/>
        <dsp:cNvSpPr/>
      </dsp:nvSpPr>
      <dsp:spPr>
        <a:xfrm rot="2013233">
          <a:off x="3290048" y="1778919"/>
          <a:ext cx="478994" cy="607429"/>
        </a:xfrm>
        <a:prstGeom prst="upDown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02020" y="1860693"/>
        <a:ext cx="335296" cy="36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6C9A749-0EA1-4D98-AB43-7495ABA46B6E}" type="datetimeFigureOut">
              <a:rPr lang="hu-HU"/>
              <a:pPr>
                <a:defRPr/>
              </a:pPr>
              <a:t>2019. 10. 12.</a:t>
            </a:fld>
            <a:endParaRPr lang="hu-HU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7DEE7EE-78C2-4C02-8D1D-B41B8752D15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0E44466-30BC-4AE6-8959-FFD941E65D9A}" type="datetimeFigureOut">
              <a:rPr lang="hu-HU"/>
              <a:pPr>
                <a:defRPr/>
              </a:pPr>
              <a:t>2019. 10. 12.</a:t>
            </a:fld>
            <a:endParaRPr lang="hu-H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72FE3CC-20D0-48E9-A952-600A221A104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ctr" hangingPunct="1"/>
            <a:r>
              <a:rPr lang="hu-HU" altLang="hu-HU" b="1" smtClean="0"/>
              <a:t>Vizsgatípus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Felkészítő tanfolyamon résztvevők száma</a:t>
            </a:r>
            <a:endParaRPr lang="hu-HU" altLang="hu-HU" smtClean="0"/>
          </a:p>
          <a:p>
            <a:pPr eaLnBrk="1" fontAlgn="t" hangingPunct="1"/>
            <a:r>
              <a:rPr lang="hu-HU" altLang="hu-HU" b="1" smtClean="0"/>
              <a:t>Felkészítő csoportok száma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Vizsgára jelentkezettek száma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Vizsgán megjelentek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Sikeres vizsgát tett tisztviselők száma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vizsgacsoportok száma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Titkos ügykezelői alapvizsga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152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8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159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159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136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8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Ügykezelői alapvizsga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Közigazgatási alapvizsga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531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30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586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581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526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30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Közigazgatási szakvizsga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364 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3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405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387 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341 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21 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összesen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1047</a:t>
            </a:r>
            <a:endParaRPr lang="hu-HU" altLang="hu-HU" smtClean="0"/>
          </a:p>
          <a:p>
            <a:pPr eaLnBrk="1" fontAlgn="t" hangingPunct="1"/>
            <a:r>
              <a:rPr lang="hu-HU" altLang="hu-HU" b="1" smtClean="0"/>
              <a:t> 41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1150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 1127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1003 </a:t>
            </a:r>
            <a:endParaRPr lang="hu-HU" altLang="hu-HU" smtClean="0"/>
          </a:p>
          <a:p>
            <a:pPr eaLnBrk="1" fontAlgn="ctr" hangingPunct="1"/>
            <a:r>
              <a:rPr lang="hu-HU" altLang="hu-HU" b="1" smtClean="0"/>
              <a:t>59 </a:t>
            </a:r>
            <a:endParaRPr lang="hu-HU" altLang="hu-HU" smtClean="0"/>
          </a:p>
          <a:p>
            <a:endParaRPr lang="hu-HU" altLang="hu-HU" smtClean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356DB-95F3-4BC1-9667-A06CE47F2887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88356-6F54-4C3D-A6BA-92C739EC7AE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F3967-0D30-4304-9E99-E724C5D0FB4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ECB15-A1D5-49D9-8D86-B4612B86451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7ECB5-D94B-4E89-B8A1-2E07A072CAE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63AE4-2E1D-4B84-83D3-149337F2221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A14DC-2140-4B26-B659-BC4D1DA288C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C5B0E-B547-4EF9-BC2B-F61C340CB60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27E0-00E4-445C-973E-B3C91BC521A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F8EAC-6909-41D5-9F4B-C21B84DAF3A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8AEB4-C83A-45B0-A800-309C6CD876A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62E96-3B3F-4F43-B604-0491183647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CCF5672-F343-4C16-A952-E16D4E47403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V%C3%A1rhat%C3%B3_%C3%A9rt%C3%A9k" TargetMode="External"/><Relationship Id="rId2" Type="http://schemas.openxmlformats.org/officeDocument/2006/relationships/hyperlink" Target="https://hu.wikipedia.org/wiki/Sz%C3%A1mtani_k%C3%B6z%C3%A9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artalom helye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9144000" cy="4603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hu-HU" sz="4000" b="1" kern="12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Európai kockázati szabályozás és kormányzás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hu-HU" sz="3600" b="1" kern="1200" dirty="0">
              <a:ln>
                <a:solidFill>
                  <a:srgbClr val="575F6D"/>
                </a:solidFill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hu-HU" sz="3600" b="1" kern="1200" dirty="0" smtClean="0">
                <a:ln>
                  <a:solidFill>
                    <a:srgbClr val="575F6D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Szegedi László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hu-HU" sz="1050" b="1" kern="1200" dirty="0" smtClean="0">
              <a:ln>
                <a:solidFill>
                  <a:srgbClr val="575F6D"/>
                </a:solidFill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hu-HU" sz="2800" b="1" kern="1200" dirty="0" smtClean="0">
                <a:ln>
                  <a:solidFill>
                    <a:srgbClr val="575F6D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NKE-ÁNTK</a:t>
            </a:r>
            <a:endParaRPr lang="hu-HU" sz="2800" b="1" kern="1200" dirty="0">
              <a:ln>
                <a:solidFill>
                  <a:srgbClr val="575F6D"/>
                </a:solidFill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 l="34082" t="8434" r="33728" b="47385"/>
          <a:stretch>
            <a:fillRect/>
          </a:stretch>
        </p:blipFill>
        <p:spPr bwMode="auto">
          <a:xfrm>
            <a:off x="7775320" y="-2649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60513" y="188640"/>
            <a:ext cx="7583487" cy="9144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dirty="0" smtClean="0"/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293688" y="1941513"/>
            <a:ext cx="6880225" cy="4014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Harry Markowitz: </a:t>
            </a:r>
            <a:r>
              <a:rPr lang="hu-HU" altLang="en-US" sz="3200" dirty="0" smtClean="0">
                <a:cs typeface="Arial" panose="020B0604020202020204" pitchFamily="34" charset="0"/>
              </a:rPr>
              <a:t>1950-es évek elméleti matematikája a portfolió </a:t>
            </a:r>
            <a:r>
              <a:rPr lang="hu-HU" altLang="en-US" sz="3200" b="1" i="1" dirty="0" smtClean="0">
                <a:cs typeface="Arial" panose="020B0604020202020204" pitchFamily="34" charset="0"/>
              </a:rPr>
              <a:t>diverzifikálásának</a:t>
            </a:r>
            <a:r>
              <a:rPr lang="hu-HU" altLang="en-US" sz="3200" dirty="0" smtClean="0">
                <a:cs typeface="Arial" panose="020B0604020202020204" pitchFamily="34" charset="0"/>
              </a:rPr>
              <a:t> szükségességéről</a:t>
            </a:r>
            <a:endParaRPr lang="en-GB" alt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Nem szabad mindent egy lapra feltenni, hanem diverzifikáln</a:t>
            </a:r>
            <a:r>
              <a:rPr lang="hu-HU" altLang="en-US" dirty="0" smtClean="0">
                <a:cs typeface="Arial" panose="020B0604020202020204" pitchFamily="34" charset="0"/>
              </a:rPr>
              <a:t>i kell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8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https://www.nobelprize.org/nobel_prizes/economic-sciences/laureates/1990/markowi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900" y="2865438"/>
            <a:ext cx="18637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Mi a kockázat?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82775"/>
            <a:ext cx="8396288" cy="407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hu-HU" b="1" dirty="0" smtClean="0"/>
              <a:t>Veszély</a:t>
            </a:r>
            <a:r>
              <a:rPr lang="hu-HU" dirty="0" smtClean="0"/>
              <a:t>: A nem ismert negatív hatású vagy valószínűségű esemény</a:t>
            </a:r>
          </a:p>
          <a:p>
            <a:pPr>
              <a:buFontTx/>
              <a:buChar char="-"/>
              <a:defRPr/>
            </a:pPr>
            <a:r>
              <a:rPr lang="hu-HU" b="1" dirty="0" smtClean="0"/>
              <a:t>Negatív hatás </a:t>
            </a:r>
            <a:r>
              <a:rPr lang="hu-HU" dirty="0" smtClean="0"/>
              <a:t>(kellemetlenség, rossz, baj, kár, katasztrófa) a kitűzött célok meghiúsulása, valamint a tervezett erőforrások, illetve időtartam túllépése</a:t>
            </a:r>
          </a:p>
          <a:p>
            <a:pPr>
              <a:buFontTx/>
              <a:buChar char="-"/>
              <a:defRPr/>
            </a:pPr>
            <a:r>
              <a:rPr lang="hu-HU" altLang="en-US" sz="3200" b="1" dirty="0" smtClean="0">
                <a:cs typeface="Arial" panose="020B0604020202020204" pitchFamily="34" charset="0"/>
              </a:rPr>
              <a:t>Kockázat kettő között:</a:t>
            </a:r>
            <a:endParaRPr lang="en-GB" altLang="en-US" sz="3200" b="1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en-GB" altLang="en-US" sz="3200" dirty="0">
              <a:cs typeface="Arial" panose="020B0604020202020204" pitchFamily="34" charset="0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52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583487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Mi a kockázatmenedzsment?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82775"/>
            <a:ext cx="8396288" cy="471457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hu-HU" dirty="0" smtClean="0"/>
              <a:t>a kockázat</a:t>
            </a:r>
            <a:r>
              <a:rPr lang="hu-HU" b="1" i="1" dirty="0" smtClean="0"/>
              <a:t>tervezés</a:t>
            </a:r>
            <a:r>
              <a:rPr lang="hu-HU" dirty="0" smtClean="0"/>
              <a:t>t (</a:t>
            </a:r>
            <a:r>
              <a:rPr lang="hu-HU" dirty="0" err="1" smtClean="0"/>
              <a:t>inc</a:t>
            </a:r>
            <a:r>
              <a:rPr lang="hu-HU" dirty="0" smtClean="0"/>
              <a:t>. a "kockázattervezés" megtervezését és megszervezését, a kockázatok feltérképezését, beazonosítását; a kockázatok elemzését, és a kockázatok elleni védekezés (ld. </a:t>
            </a:r>
            <a:r>
              <a:rPr lang="hu-HU" b="1" dirty="0" smtClean="0"/>
              <a:t>kockázatkezelés</a:t>
            </a:r>
            <a:r>
              <a:rPr lang="hu-HU" dirty="0" smtClean="0"/>
              <a:t>) megtervezését (ld. </a:t>
            </a:r>
            <a:r>
              <a:rPr lang="hu-HU" dirty="0" err="1" smtClean="0"/>
              <a:t>klf</a:t>
            </a:r>
            <a:r>
              <a:rPr lang="hu-HU" dirty="0" smtClean="0"/>
              <a:t>. vonatkozó intézkedési terveket) ),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kockázatkezelés</a:t>
            </a:r>
            <a:r>
              <a:rPr lang="hu-HU" dirty="0" smtClean="0"/>
              <a:t> (kivitelezésének: megvalósításának, végrehajtásának) meg</a:t>
            </a:r>
            <a:r>
              <a:rPr lang="hu-HU" b="1" i="1" dirty="0" smtClean="0"/>
              <a:t>szervezés</a:t>
            </a:r>
            <a:r>
              <a:rPr lang="hu-HU" dirty="0" smtClean="0"/>
              <a:t>ét (pl. folyamatszervezés; technológiák, eljárások, ügyrendek, munkaköri feladatok, stb. szabályozása, vonatkozó kézikönyvek, kezelési útmutatók, stb. elkészítése),</a:t>
            </a:r>
          </a:p>
          <a:p>
            <a:r>
              <a:rPr lang="hu-HU" dirty="0" smtClean="0"/>
              <a:t>a kockázatkezelés végrehajtásának </a:t>
            </a:r>
            <a:r>
              <a:rPr lang="hu-HU" b="1" i="1" dirty="0" smtClean="0"/>
              <a:t>irányítás</a:t>
            </a:r>
            <a:r>
              <a:rPr lang="hu-HU" dirty="0" smtClean="0"/>
              <a:t>át,</a:t>
            </a:r>
          </a:p>
          <a:p>
            <a:r>
              <a:rPr lang="hu-HU" dirty="0" smtClean="0"/>
              <a:t>a (kockázattervezés, </a:t>
            </a:r>
            <a:r>
              <a:rPr lang="hu-HU" dirty="0" err="1" smtClean="0"/>
              <a:t>-szervezés</a:t>
            </a:r>
            <a:r>
              <a:rPr lang="hu-HU" dirty="0" smtClean="0"/>
              <a:t> és) kockázatkezelés végrehajtásának </a:t>
            </a:r>
            <a:r>
              <a:rPr lang="hu-HU" b="1" i="1" dirty="0" smtClean="0"/>
              <a:t>ellenőrzés</a:t>
            </a:r>
            <a:r>
              <a:rPr lang="hu-HU" dirty="0" smtClean="0"/>
              <a:t>ét,</a:t>
            </a:r>
          </a:p>
          <a:p>
            <a:r>
              <a:rPr lang="hu-HU" dirty="0" smtClean="0"/>
              <a:t>a "kockázatmenedzsment" </a:t>
            </a:r>
            <a:r>
              <a:rPr lang="hu-HU" b="1" i="1" dirty="0" smtClean="0"/>
              <a:t>továbbfejlesztés</a:t>
            </a:r>
            <a:r>
              <a:rPr lang="hu-HU" dirty="0" smtClean="0"/>
              <a:t>ét (ld. tanulságok feljegyzését és hasznosítását).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Veszély, sérülékenység, következmények</a:t>
            </a:r>
            <a:endParaRPr lang="en-US" altLang="en-US" dirty="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3941763"/>
            <a:ext cx="861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>
            <a:extLst/>
          </p:cNvPr>
          <p:cNvGraphicFramePr/>
          <p:nvPr/>
        </p:nvGraphicFramePr>
        <p:xfrm>
          <a:off x="293687" y="1397001"/>
          <a:ext cx="8611162" cy="325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Mi a kockázat?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Diagram 1">
            <a:extLst/>
          </p:cNvPr>
          <p:cNvGraphicFramePr/>
          <p:nvPr/>
        </p:nvGraphicFramePr>
        <p:xfrm>
          <a:off x="492369" y="1396999"/>
          <a:ext cx="7870581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/>
          </p:cNvPr>
          <p:cNvSpPr/>
          <p:nvPr/>
        </p:nvSpPr>
        <p:spPr>
          <a:xfrm>
            <a:off x="3741738" y="3941763"/>
            <a:ext cx="1477962" cy="9953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sz="4000" b="1" dirty="0" smtClean="0">
                <a:solidFill>
                  <a:srgbClr val="C00000"/>
                </a:solidFill>
                <a:cs typeface="Arial" charset="0"/>
              </a:rPr>
              <a:t>Veszély jellegzetességei</a:t>
            </a:r>
            <a:endParaRPr lang="en-GB" altLang="en-US" sz="40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Figyelembe kell venni különböző típusú veszélyeket – külön szakma és elemzés kérdése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Veszélyeztetettség tárgya is meghatározó lehet, annak tulajdonságai, a kitettség minősége stb. 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8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60513" y="0"/>
            <a:ext cx="7583487" cy="1155700"/>
          </a:xfrm>
        </p:spPr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hu-HU" altLang="en-US" b="1" dirty="0" smtClean="0">
                <a:solidFill>
                  <a:srgbClr val="C00000"/>
                </a:solidFill>
              </a:rPr>
              <a:t>Lehetséges következmények elemzése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i="1" dirty="0" smtClean="0"/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Char char="-"/>
              <a:defRPr/>
            </a:pP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Kiindulási pont lehet a legrosszab</a:t>
            </a:r>
            <a:r>
              <a:rPr lang="hu-HU" altLang="en-US" dirty="0" smtClean="0">
                <a:cs typeface="Arial" panose="020B0604020202020204" pitchFamily="34" charset="0"/>
              </a:rPr>
              <a:t>b lehetőség (szcenárió-elemzés)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Szükségszerű a rendszerelemzés, a működés és működési kockázatok átlátása</a:t>
            </a:r>
            <a:r>
              <a:rPr lang="en-GB" altLang="en-US" sz="3200" dirty="0" smtClean="0">
                <a:cs typeface="Arial" panose="020B0604020202020204" pitchFamily="34" charset="0"/>
              </a:rPr>
              <a:t> 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dirty="0" smtClean="0">
                <a:cs typeface="Arial" panose="020B0604020202020204" pitchFamily="34" charset="0"/>
              </a:rPr>
              <a:t>Következmények is szerteágazóak: sebesülés, pénzügyi veszteség, termeléskiesés, pszichológiai károsodás stb.</a:t>
            </a:r>
            <a:r>
              <a:rPr lang="en-GB" altLang="en-US" sz="3200" dirty="0" smtClean="0">
                <a:cs typeface="Arial" panose="020B0604020202020204" pitchFamily="34" charset="0"/>
              </a:rPr>
              <a:t> 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en-US" altLang="en-US" dirty="0"/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8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Sérülékenység elemzése</a:t>
            </a:r>
            <a:endParaRPr lang="en-US" alt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hu-HU" altLang="en-US" sz="3200" dirty="0" smtClean="0">
                <a:cs typeface="Arial" charset="0"/>
              </a:rPr>
              <a:t>Adott rendszerre alkalmazni meghatározott veszélyek rendszerét és a sikeres támadás valószínűségét vizsgálni</a:t>
            </a:r>
            <a:endParaRPr lang="en-GB" altLang="en-US" sz="3200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hu-HU" altLang="en-US" sz="3200" dirty="0" smtClean="0">
                <a:cs typeface="Arial" charset="0"/>
              </a:rPr>
              <a:t>Szükségszerűen része a biztonsági jellemzők ismerete és elemzése, az ellenválaszok adásának képessége, sikeres támadás kivitelezésének csökkentése</a:t>
            </a:r>
            <a:endParaRPr lang="en-GB" altLang="en-US" sz="32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Válságkezelési kör</a:t>
            </a:r>
            <a:endParaRPr lang="en-US" altLang="en-US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Content Placeholder 1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479425" y="1814513"/>
          <a:ext cx="8396288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350962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Kockázatelemzés: </a:t>
            </a:r>
            <a:r>
              <a:rPr lang="en-US" altLang="en-US" b="1" dirty="0" smtClean="0">
                <a:solidFill>
                  <a:srgbClr val="C00000"/>
                </a:solidFill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</a:rPr>
            </a:br>
            <a:r>
              <a:rPr lang="hu-HU" altLang="en-US" b="1" dirty="0" smtClean="0">
                <a:solidFill>
                  <a:srgbClr val="C00000"/>
                </a:solidFill>
              </a:rPr>
              <a:t>kockázat szintjei</a:t>
            </a:r>
            <a:endParaRPr lang="en-US" alt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18434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Elviselhető kockázatnak mi a szintje (kulturálisan változhat)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b="1" dirty="0" smtClean="0">
                <a:cs typeface="Arial" panose="020B0604020202020204" pitchFamily="34" charset="0"/>
              </a:rPr>
              <a:t>Határértékek</a:t>
            </a:r>
            <a:r>
              <a:rPr lang="hu-HU" altLang="en-US" sz="3200" dirty="0" smtClean="0">
                <a:cs typeface="Arial" panose="020B0604020202020204" pitchFamily="34" charset="0"/>
              </a:rPr>
              <a:t> felállítása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A fennálló kockázat vizsgálata a </a:t>
            </a:r>
            <a:r>
              <a:rPr lang="hu-HU" altLang="en-US" sz="3200" b="1" dirty="0" smtClean="0">
                <a:cs typeface="Arial" panose="020B0604020202020204" pitchFamily="34" charset="0"/>
              </a:rPr>
              <a:t>határértékhez</a:t>
            </a:r>
            <a:r>
              <a:rPr lang="hu-HU" altLang="en-US" sz="3200" dirty="0" smtClean="0">
                <a:cs typeface="Arial" panose="020B0604020202020204" pitchFamily="34" charset="0"/>
              </a:rPr>
              <a:t> képest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Olyan lépések kiválasztása, amely képes azt a kockázatot kezelni 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hu-HU" altLang="hu-HU" b="1" dirty="0" smtClean="0">
                <a:solidFill>
                  <a:srgbClr val="C00000"/>
                </a:solidFill>
                <a:cs typeface="Times New Roman" pitchFamily="18" charset="0"/>
              </a:rPr>
              <a:t>Az egyes tematikus egységek</a:t>
            </a:r>
            <a:endParaRPr lang="hu-HU" altLang="hu-HU" b="1" dirty="0" smtClean="0">
              <a:solidFill>
                <a:srgbClr val="C00000"/>
              </a:solidFill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Bevezetés, tantárgyi követelmények ismertetése;	</a:t>
            </a:r>
          </a:p>
          <a:p>
            <a:r>
              <a:rPr lang="hu-HU" sz="2800" dirty="0" smtClean="0"/>
              <a:t>A kockázat szerepe, helye, értékelési lehetőségei</a:t>
            </a:r>
          </a:p>
          <a:p>
            <a:r>
              <a:rPr lang="hu-HU" sz="2800" dirty="0" smtClean="0"/>
              <a:t>A válsághelyzetek szerepe; </a:t>
            </a:r>
          </a:p>
          <a:p>
            <a:r>
              <a:rPr lang="hu-HU" sz="2800" dirty="0" smtClean="0"/>
              <a:t>Szabályozni a bizonytalansági tényezőket; Szabályozás helyes szintje</a:t>
            </a:r>
          </a:p>
          <a:p>
            <a:r>
              <a:rPr lang="hu-HU" sz="2800" dirty="0" smtClean="0"/>
              <a:t>Kockázati szabályozás és kormányzás</a:t>
            </a:r>
            <a:r>
              <a:rPr lang="hu-HU" sz="2800" b="1" dirty="0" smtClean="0"/>
              <a:t> </a:t>
            </a:r>
            <a:r>
              <a:rPr lang="hu-HU" sz="2800" dirty="0" smtClean="0"/>
              <a:t>a belső piacon </a:t>
            </a:r>
          </a:p>
          <a:p>
            <a:r>
              <a:rPr lang="hu-HU" sz="2800" dirty="0" smtClean="0"/>
              <a:t>Kockázati szabályozás és kormányzás</a:t>
            </a:r>
            <a:r>
              <a:rPr lang="hu-HU" sz="2800" b="1" dirty="0" smtClean="0"/>
              <a:t> </a:t>
            </a:r>
            <a:r>
              <a:rPr lang="hu-HU" sz="2800" dirty="0" smtClean="0"/>
              <a:t>a közmenedzsmentben </a:t>
            </a:r>
          </a:p>
          <a:p>
            <a:r>
              <a:rPr lang="hu-HU" sz="2800" dirty="0" smtClean="0"/>
              <a:t>Kockázati szabályozás és kormányzás</a:t>
            </a:r>
            <a:r>
              <a:rPr lang="hu-HU" sz="2800" b="1" dirty="0" smtClean="0"/>
              <a:t> </a:t>
            </a:r>
            <a:r>
              <a:rPr lang="hu-HU" sz="2800" dirty="0" smtClean="0"/>
              <a:t>a rendészetben </a:t>
            </a:r>
          </a:p>
          <a:p>
            <a:endParaRPr lang="hu-HU" altLang="hu-H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228725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Kockázati indikátorok</a:t>
            </a:r>
            <a:endParaRPr lang="en-US" alt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18434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Char char="-"/>
              <a:defRPr/>
            </a:pPr>
            <a:r>
              <a:rPr lang="hu-HU" altLang="en-US" sz="2400" dirty="0" smtClean="0">
                <a:cs typeface="Arial" panose="020B0604020202020204" pitchFamily="34" charset="0"/>
              </a:rPr>
              <a:t>Olyan megfigyelhető kritériumok, amelyek segítenek a időről időre a kockázati </a:t>
            </a:r>
            <a:r>
              <a:rPr lang="hu-HU" altLang="en-US" sz="2400" dirty="0" smtClean="0">
                <a:cs typeface="Arial" panose="020B0604020202020204" pitchFamily="34" charset="0"/>
              </a:rPr>
              <a:t>tényezők </a:t>
            </a:r>
            <a:r>
              <a:rPr lang="hu-HU" altLang="en-US" sz="2400" dirty="0" smtClean="0">
                <a:cs typeface="Arial" panose="020B0604020202020204" pitchFamily="34" charset="0"/>
              </a:rPr>
              <a:t>bekövetkezését elemezni és megvizsgálni </a:t>
            </a:r>
            <a:endParaRPr lang="en-GB" alt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cs typeface="Arial" panose="020B0604020202020204" pitchFamily="34" charset="0"/>
              </a:rPr>
              <a:t>Előfeltételezések tesztelése, változások megfigyelése és megfelelő válaszlépések kivitelezése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dirty="0" smtClean="0">
                <a:cs typeface="Arial" panose="020B0604020202020204" pitchFamily="34" charset="0"/>
              </a:rPr>
              <a:t>Más tényezők is segíthetik használatukat:</a:t>
            </a:r>
            <a:endParaRPr lang="en-GB" alt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Előrejelzés: </a:t>
            </a:r>
            <a:r>
              <a:rPr lang="hu-HU" altLang="en-US" sz="2400" dirty="0" smtClean="0">
                <a:cs typeface="Arial" panose="020B0604020202020204" pitchFamily="34" charset="0"/>
              </a:rPr>
              <a:t>szcenárió-elemzés alapja</a:t>
            </a:r>
            <a:endParaRPr lang="en-GB" alt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Leírás: </a:t>
            </a:r>
            <a:r>
              <a:rPr lang="hu-HU" altLang="en-US" sz="2400" dirty="0" smtClean="0">
                <a:cs typeface="Arial" panose="020B0604020202020204" pitchFamily="34" charset="0"/>
              </a:rPr>
              <a:t>előfeltételezések megtörténő eseményeknek megfelelnek-e</a:t>
            </a:r>
            <a:endParaRPr lang="en-GB" altLang="en-US" sz="24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Kockázati monitorozás</a:t>
            </a:r>
            <a:r>
              <a:rPr lang="en-GB" altLang="en-US" sz="2400" dirty="0" smtClean="0">
                <a:cs typeface="Arial" panose="020B0604020202020204" pitchFamily="34" charset="0"/>
              </a:rPr>
              <a:t>: </a:t>
            </a:r>
            <a:r>
              <a:rPr lang="hu-HU" altLang="en-US" sz="2400" dirty="0" smtClean="0">
                <a:cs typeface="Arial" panose="020B0604020202020204" pitchFamily="34" charset="0"/>
              </a:rPr>
              <a:t>indikátorok teljes listáját végigellenőrizni, amely általános következtetéseket enged levonni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228725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Kockázatelemzés</a:t>
            </a:r>
            <a:endParaRPr lang="en-US" alt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79425" y="1814513"/>
            <a:ext cx="8396288" cy="4141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hu-HU" altLang="en-US" sz="3200" dirty="0" smtClean="0">
                <a:cs typeface="Arial" charset="0"/>
              </a:rPr>
              <a:t>Számszerűsítés és annak hozzáadása az adott kockázati tényezőhöz</a:t>
            </a:r>
            <a:endParaRPr lang="en-GB" altLang="en-US" sz="3200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hu-HU" altLang="en-US" dirty="0" smtClean="0">
                <a:cs typeface="Arial" charset="0"/>
              </a:rPr>
              <a:t>Elméleti alapfeltevések és módszerek alkalmazása</a:t>
            </a:r>
            <a:endParaRPr lang="en-GB" altLang="en-US" sz="3200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hu-HU" altLang="en-US" sz="3200" dirty="0" smtClean="0">
                <a:cs typeface="Arial" charset="0"/>
              </a:rPr>
              <a:t>Kiterjedés, veszély, következmények és sérülékenység elemzése</a:t>
            </a:r>
            <a:endParaRPr lang="en-GB" altLang="en-US" sz="32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74999" y="0"/>
            <a:ext cx="7969001" cy="11430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Kvantitatív és kvalitatív elemzés </a:t>
            </a:r>
            <a:endParaRPr lang="en-GB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79463" y="1981200"/>
            <a:ext cx="3657600" cy="39751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Kvantitatív elemzés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u-HU" dirty="0" smtClean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dirty="0" smtClean="0"/>
              <a:t>Számszerűsített értékek végső meghatározása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dirty="0" smtClean="0"/>
              <a:t>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dirty="0" smtClean="0"/>
              <a:t>A esemény feltűnésének lehetőségét ragadja meg értékalapon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hu-HU" dirty="0" smtClean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dirty="0" smtClean="0"/>
              <a:t>Határértékek kifejezése lényeges érzékenység szempontjából (0-10 vagy 0-100 skála)</a:t>
            </a:r>
            <a:endParaRPr lang="en-GB" dirty="0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705350" y="1981200"/>
            <a:ext cx="3657600" cy="39751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Kvalitatív elemzés</a:t>
            </a:r>
            <a:endParaRPr lang="en-GB" dirty="0">
              <a:solidFill>
                <a:srgbClr val="FF0000"/>
              </a:solidFill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u-HU" sz="2300" dirty="0" smtClean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sz="2300" dirty="0" smtClean="0"/>
              <a:t>Ha kvantitatív eleve nem megbízható, akkor és egyébként </a:t>
            </a:r>
            <a:r>
              <a:rPr lang="hu-HU" sz="2300" dirty="0" err="1" smtClean="0"/>
              <a:t>més</a:t>
            </a:r>
            <a:r>
              <a:rPr lang="hu-HU" sz="2300" dirty="0" smtClean="0"/>
              <a:t> esetben is számításba jöhet.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hu-HU" sz="2300" dirty="0" smtClean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sz="2300" dirty="0" smtClean="0"/>
              <a:t>Részletesebb kockázati profil felállítását teheti lehetővé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hu-HU" sz="2300" dirty="0" smtClean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u-HU" sz="2300" dirty="0" smtClean="0"/>
              <a:t>Akkor is használható, ha a megbízható adatforrás önmagában nem áll rendelkezésre</a:t>
            </a:r>
            <a:endParaRPr lang="en-GB" sz="23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sz="4000" b="1" dirty="0" smtClean="0">
                <a:solidFill>
                  <a:srgbClr val="C00000"/>
                </a:solidFill>
              </a:rPr>
              <a:t>Módszertani útvesztő?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0AC63F65-BB0D-4A12-A42D-CBC000F1CEA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79425" y="1882775"/>
            <a:ext cx="8396288" cy="4073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hu-HU" altLang="en-US" sz="3200" i="1" dirty="0" smtClean="0">
                <a:cs typeface="Arial" panose="020B0604020202020204" pitchFamily="34" charset="0"/>
              </a:rPr>
              <a:t>Számszerűsíteni a </a:t>
            </a:r>
            <a:r>
              <a:rPr lang="hu-HU" altLang="en-US" sz="3200" i="1" dirty="0" err="1" smtClean="0">
                <a:cs typeface="Arial" panose="020B0604020202020204" pitchFamily="34" charset="0"/>
              </a:rPr>
              <a:t>számszerűsíthetetlent</a:t>
            </a:r>
            <a:endParaRPr lang="en-GB" altLang="en-US" sz="3200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000" dirty="0" smtClean="0">
                <a:cs typeface="Arial" panose="020B0604020202020204" pitchFamily="34" charset="0"/>
              </a:rPr>
              <a:t>Kockázati adatbázisok felállítása idővel olyan feszültségpontok azonosítására törekszik, amely utóbb kockázati tényezővé válhat: humanitárius katasztrófa, gazdasági kilengések, etnikai konfliktusok, katonai beavatkozások</a:t>
            </a:r>
            <a:endParaRPr lang="en-GB" altLang="en-US" sz="2000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000" dirty="0" smtClean="0">
                <a:cs typeface="Arial" panose="020B0604020202020204" pitchFamily="34" charset="0"/>
              </a:rPr>
              <a:t>Példa</a:t>
            </a:r>
            <a:r>
              <a:rPr lang="en-GB" altLang="en-US" sz="2000" dirty="0" smtClean="0">
                <a:cs typeface="Arial" panose="020B0604020202020204" pitchFamily="34" charset="0"/>
              </a:rPr>
              <a:t>: </a:t>
            </a:r>
            <a:endParaRPr lang="hu-HU" altLang="en-US" sz="2000" dirty="0" smtClean="0">
              <a:cs typeface="Arial" panose="020B0604020202020204" pitchFamily="34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en-GB" altLang="en-US" sz="2000" dirty="0" smtClean="0">
                <a:cs typeface="Arial" panose="020B0604020202020204" pitchFamily="34" charset="0"/>
              </a:rPr>
              <a:t>Country </a:t>
            </a:r>
            <a:r>
              <a:rPr lang="en-GB" altLang="en-US" sz="2000" dirty="0">
                <a:cs typeface="Arial" panose="020B0604020202020204" pitchFamily="34" charset="0"/>
              </a:rPr>
              <a:t>Indicators for Foreign Policy (CIFP), </a:t>
            </a:r>
            <a:endParaRPr lang="hu-HU" altLang="en-US" sz="2000" dirty="0" smtClean="0">
              <a:cs typeface="Arial" panose="020B0604020202020204" pitchFamily="34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en-GB" altLang="en-US" sz="2000" dirty="0" smtClean="0">
                <a:cs typeface="Arial" panose="020B0604020202020204" pitchFamily="34" charset="0"/>
              </a:rPr>
              <a:t>GGI </a:t>
            </a:r>
            <a:r>
              <a:rPr lang="en-GB" altLang="en-US" sz="2000" dirty="0">
                <a:cs typeface="Arial" panose="020B0604020202020204" pitchFamily="34" charset="0"/>
              </a:rPr>
              <a:t>- World Bank, </a:t>
            </a:r>
            <a:endParaRPr lang="hu-HU" altLang="en-US" sz="2000" dirty="0" smtClean="0">
              <a:cs typeface="Arial" panose="020B0604020202020204" pitchFamily="34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en-GB" altLang="en-US" sz="2000" dirty="0" smtClean="0">
                <a:cs typeface="Arial" panose="020B0604020202020204" pitchFamily="34" charset="0"/>
              </a:rPr>
              <a:t>Doing </a:t>
            </a:r>
            <a:r>
              <a:rPr lang="en-GB" altLang="en-US" sz="2000" dirty="0">
                <a:cs typeface="Arial" panose="020B0604020202020204" pitchFamily="34" charset="0"/>
              </a:rPr>
              <a:t>Business, </a:t>
            </a:r>
            <a:endParaRPr lang="hu-HU" altLang="en-US" sz="2000" dirty="0" smtClean="0">
              <a:cs typeface="Arial" panose="020B0604020202020204" pitchFamily="34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en-GB" altLang="en-US" sz="2000" dirty="0" smtClean="0">
                <a:cs typeface="Arial" panose="020B0604020202020204" pitchFamily="34" charset="0"/>
              </a:rPr>
              <a:t>Fragile </a:t>
            </a:r>
            <a:r>
              <a:rPr lang="en-GB" altLang="en-US" sz="2000" dirty="0">
                <a:cs typeface="Arial" panose="020B0604020202020204" pitchFamily="34" charset="0"/>
              </a:rPr>
              <a:t>States </a:t>
            </a:r>
            <a:r>
              <a:rPr lang="en-GB" altLang="en-US" sz="2000" dirty="0" smtClean="0">
                <a:cs typeface="Arial" panose="020B0604020202020204" pitchFamily="34" charset="0"/>
              </a:rPr>
              <a:t>Index</a:t>
            </a:r>
            <a:endParaRPr lang="en-GB" alt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Feszültségpontok politikailag? 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79425" y="1882775"/>
            <a:ext cx="8396288" cy="4073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 2" pitchFamily="18" charset="2"/>
              <a:buNone/>
            </a:pPr>
            <a:r>
              <a:rPr lang="hu-HU" altLang="en-US" sz="3200" i="1" dirty="0" smtClean="0">
                <a:cs typeface="Arial" charset="0"/>
              </a:rPr>
              <a:t>Európa </a:t>
            </a:r>
            <a:endParaRPr lang="en-GB" altLang="en-US" sz="3200" i="1" dirty="0" smtClean="0"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hu-HU" altLang="en-US" sz="3200" i="1" dirty="0" smtClean="0">
                <a:cs typeface="Arial" charset="0"/>
              </a:rPr>
              <a:t>Poszt-szovjet térség</a:t>
            </a:r>
            <a:endParaRPr lang="en-GB" altLang="en-US" sz="3200" i="1" dirty="0" smtClean="0"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hu-HU" altLang="en-US" sz="3200" i="1" dirty="0" smtClean="0">
                <a:cs typeface="Arial" charset="0"/>
              </a:rPr>
              <a:t>Közel-Kelet mint állandó szereplő</a:t>
            </a:r>
            <a:endParaRPr lang="en-GB" altLang="en-US" sz="3200" i="1" dirty="0" smtClean="0"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hu-HU" altLang="en-US" sz="3200" i="1" dirty="0" smtClean="0">
                <a:cs typeface="Arial" charset="0"/>
              </a:rPr>
              <a:t>Kína</a:t>
            </a:r>
          </a:p>
          <a:p>
            <a:pPr marL="0" indent="0">
              <a:buFont typeface="Wingdings 2" pitchFamily="18" charset="2"/>
              <a:buNone/>
            </a:pPr>
            <a:r>
              <a:rPr lang="hu-HU" altLang="en-US" i="1" dirty="0" smtClean="0">
                <a:cs typeface="Arial" charset="0"/>
              </a:rPr>
              <a:t>Afrika</a:t>
            </a:r>
            <a:endParaRPr lang="en-GB" altLang="en-US" sz="3200" dirty="0" smtClean="0"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endParaRPr lang="en-GB" altLang="en-US" sz="32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Globális kockázati tényezők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6AA62C1-898B-445B-B51A-9A836078725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79425" y="1882775"/>
            <a:ext cx="8396288" cy="407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3200" i="1" dirty="0" smtClean="0">
                <a:cs typeface="Arial" panose="020B0604020202020204" pitchFamily="34" charset="0"/>
              </a:rPr>
              <a:t>Környezeti katasztrófák és klímaváltozás </a:t>
            </a: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3200" i="1" dirty="0" smtClean="0">
                <a:cs typeface="Arial" panose="020B0604020202020204" pitchFamily="34" charset="0"/>
              </a:rPr>
              <a:t>Közegészségügyi vészhelyzetek</a:t>
            </a:r>
            <a:r>
              <a:rPr lang="en-GB" altLang="en-US" sz="3200" i="1" dirty="0" smtClean="0">
                <a:cs typeface="Arial" panose="020B0604020202020204" pitchFamily="34" charset="0"/>
              </a:rPr>
              <a:t>  </a:t>
            </a: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3200" i="1" dirty="0" err="1" smtClean="0">
                <a:cs typeface="Arial" panose="020B0604020202020204" pitchFamily="34" charset="0"/>
              </a:rPr>
              <a:t>Kibervédelmi</a:t>
            </a:r>
            <a:r>
              <a:rPr lang="hu-HU" altLang="en-US" sz="3200" i="1" dirty="0" smtClean="0">
                <a:cs typeface="Arial" panose="020B0604020202020204" pitchFamily="34" charset="0"/>
              </a:rPr>
              <a:t> kihívások </a:t>
            </a: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3200" i="1" dirty="0" smtClean="0">
                <a:cs typeface="Arial" panose="020B0604020202020204" pitchFamily="34" charset="0"/>
              </a:rPr>
              <a:t>Migráció és </a:t>
            </a:r>
            <a:r>
              <a:rPr lang="hu-HU" altLang="en-US" sz="3200" i="1" dirty="0" smtClean="0">
                <a:cs typeface="Arial" panose="020B0604020202020204" pitchFamily="34" charset="0"/>
              </a:rPr>
              <a:t>idegengyűlölet</a:t>
            </a: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3200" i="1" dirty="0" smtClean="0">
                <a:cs typeface="Arial" panose="020B0604020202020204" pitchFamily="34" charset="0"/>
              </a:rPr>
              <a:t>Gazdasági válságok</a:t>
            </a: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altLang="en-US" sz="32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altLang="en-US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Területileg fejlődőben lévő gócpontok?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4ED3C57-6862-431F-B811-6F9E22B58CB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79425" y="1882775"/>
            <a:ext cx="8396288" cy="407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Szovjetunióból befolyási övezetté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Afrika: merre tovább?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GB" altLang="en-US" sz="2400" i="1" dirty="0" err="1" smtClean="0">
                <a:cs typeface="Arial" panose="020B0604020202020204" pitchFamily="34" charset="0"/>
              </a:rPr>
              <a:t>Mexi</a:t>
            </a:r>
            <a:r>
              <a:rPr lang="hu-HU" altLang="en-US" sz="2400" i="1" dirty="0" err="1" smtClean="0">
                <a:cs typeface="Arial" panose="020B0604020202020204" pitchFamily="34" charset="0"/>
              </a:rPr>
              <a:t>kó</a:t>
            </a:r>
            <a:r>
              <a:rPr lang="hu-HU" altLang="en-US" sz="2400" i="1" dirty="0" smtClean="0">
                <a:cs typeface="Arial" panose="020B0604020202020204" pitchFamily="34" charset="0"/>
              </a:rPr>
              <a:t> és a drogháború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GB" altLang="en-US" sz="2400" i="1" dirty="0" smtClean="0">
                <a:cs typeface="Arial" panose="020B0604020202020204" pitchFamily="34" charset="0"/>
              </a:rPr>
              <a:t>Venezuela</a:t>
            </a:r>
            <a:r>
              <a:rPr lang="hu-HU" altLang="en-US" sz="2400" i="1" dirty="0" smtClean="0">
                <a:cs typeface="Arial" panose="020B0604020202020204" pitchFamily="34" charset="0"/>
              </a:rPr>
              <a:t> olajhatalom az összeomlás szélén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Európai városi környezet</a:t>
            </a:r>
            <a:r>
              <a:rPr lang="en-GB" altLang="en-US" sz="2400" i="1" dirty="0" smtClean="0">
                <a:cs typeface="Arial" panose="020B0604020202020204" pitchFamily="34" charset="0"/>
              </a:rPr>
              <a:t>: </a:t>
            </a:r>
            <a:r>
              <a:rPr lang="hu-HU" altLang="en-US" sz="2400" i="1" dirty="0" smtClean="0">
                <a:cs typeface="Arial" panose="020B0604020202020204" pitchFamily="34" charset="0"/>
              </a:rPr>
              <a:t>hogyan tovább?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Örök gócpont Közel-Kelet és Törökország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err="1" smtClean="0">
                <a:cs typeface="Arial" panose="020B0604020202020204" pitchFamily="34" charset="0"/>
              </a:rPr>
              <a:t>Trumph</a:t>
            </a:r>
            <a:r>
              <a:rPr lang="hu-HU" altLang="en-US" sz="2400" i="1" dirty="0" smtClean="0">
                <a:cs typeface="Arial" panose="020B0604020202020204" pitchFamily="34" charset="0"/>
              </a:rPr>
              <a:t> Amerikája és utána?</a:t>
            </a:r>
            <a:endParaRPr lang="en-GB" altLang="en-US" sz="2400" i="1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Kína és az örök gazdasági fejlődés paradigmája?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altLang="en-US" sz="2400" i="1" dirty="0" smtClean="0">
                <a:cs typeface="Arial" panose="020B0604020202020204" pitchFamily="34" charset="0"/>
              </a:rPr>
              <a:t>Nacionalizmus Ázsiában</a:t>
            </a:r>
            <a:endParaRPr lang="en-GB" altLang="en-US" sz="2400" i="1" dirty="0"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79463" y="55563"/>
            <a:ext cx="7583487" cy="1143000"/>
          </a:xfrm>
        </p:spPr>
        <p:txBody>
          <a:bodyPr/>
          <a:lstStyle/>
          <a:p>
            <a:pPr algn="ctr"/>
            <a:endParaRPr lang="en-US" altLang="en-US" sz="2400" smtClean="0"/>
          </a:p>
        </p:txBody>
      </p:sp>
      <p:pic>
        <p:nvPicPr>
          <p:cNvPr id="23555" name="Segnaposto contenuto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949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03350" y="79375"/>
            <a:ext cx="6481763" cy="1143000"/>
          </a:xfrm>
        </p:spPr>
        <p:txBody>
          <a:bodyPr/>
          <a:lstStyle/>
          <a:p>
            <a:pPr>
              <a:defRPr/>
            </a:pPr>
            <a:r>
              <a:rPr lang="hu-HU" sz="36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Nehéz definiálhatóság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684213" y="1387475"/>
            <a:ext cx="7545387" cy="5281613"/>
          </a:xfrm>
        </p:spPr>
        <p:txBody>
          <a:bodyPr/>
          <a:lstStyle/>
          <a:p>
            <a:r>
              <a:rPr lang="hu-HU" altLang="hu-HU" sz="2400" b="1" u="sng" dirty="0" smtClean="0"/>
              <a:t>Kockázat mérhetőségének és előre láthatóságának szerepe:</a:t>
            </a:r>
          </a:p>
          <a:p>
            <a:r>
              <a:rPr lang="hu-HU" altLang="hu-HU" sz="2400" dirty="0" smtClean="0"/>
              <a:t>Ember kitettsége a isteni és természeti erőknek és ennek a meghaladása alapvetően attól függ, hogy a jövő koncepciójával mit tud tenni</a:t>
            </a:r>
          </a:p>
          <a:p>
            <a:r>
              <a:rPr lang="hu-HU" altLang="hu-HU" sz="2400" b="1" u="sng" dirty="0" smtClean="0"/>
              <a:t>Etimológiai eredete:</a:t>
            </a:r>
          </a:p>
          <a:p>
            <a:r>
              <a:rPr lang="hu-HU" altLang="hu-HU" sz="2400" dirty="0" smtClean="0"/>
              <a:t>Ősi olasz szóösszetétel „</a:t>
            </a:r>
            <a:r>
              <a:rPr lang="hu-HU" altLang="hu-HU" sz="2400" dirty="0" err="1" smtClean="0"/>
              <a:t>risicare</a:t>
            </a:r>
            <a:r>
              <a:rPr lang="hu-HU" altLang="hu-HU" sz="2400" dirty="0" smtClean="0"/>
              <a:t>” (mer megtenni valamit)</a:t>
            </a: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cs typeface="Arial" panose="020B0604020202020204" pitchFamily="34" charset="0"/>
              </a:rPr>
              <a:t>Annak az alapján jön létre a gondolat, hogy a kockázat csak egy bekövetkező lehetőség nem pedig elkerülhetetlen vég</a:t>
            </a:r>
          </a:p>
          <a:p>
            <a:pPr>
              <a:buFontTx/>
              <a:buChar char="-"/>
              <a:defRPr/>
            </a:pPr>
            <a:r>
              <a:rPr lang="hu-HU" altLang="en-US" sz="2400" dirty="0" smtClean="0">
                <a:cs typeface="Arial" panose="020B0604020202020204" pitchFamily="34" charset="0"/>
              </a:rPr>
              <a:t>Meg merünk valamit kockáztatni a szabad választás keretein belül az egyéni szabadság behatárolásának eszköze is</a:t>
            </a:r>
          </a:p>
          <a:p>
            <a:pPr>
              <a:buNone/>
            </a:pPr>
            <a:endParaRPr lang="hu-HU" altLang="hu-HU" sz="2400" dirty="0" smtClean="0"/>
          </a:p>
          <a:p>
            <a:endParaRPr lang="hu-HU" altLang="hu-HU" sz="1500" dirty="0" smtClean="0"/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-2649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60513" y="0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Gyakorlati példa: Balti államok kitettsége Oroszországnak?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4" name="Tartalom helye 3" descr="RussianMinoritiesBaltic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25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60513" y="0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Gyakorlati példa: Balti államok kitettsége Oroszországnak?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5" name="Kép 4" descr="Baltic Gas Infrastructu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3999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60513" y="0"/>
            <a:ext cx="7583487" cy="1143000"/>
          </a:xfrm>
        </p:spPr>
        <p:txBody>
          <a:bodyPr/>
          <a:lstStyle/>
          <a:p>
            <a:pPr algn="ctr"/>
            <a:r>
              <a:rPr lang="hu-HU" altLang="en-US" sz="3200" b="1" dirty="0" smtClean="0">
                <a:solidFill>
                  <a:srgbClr val="C00000"/>
                </a:solidFill>
              </a:rPr>
              <a:t>Gyakorlati példa: Balti államok kitettsége Oroszországnak?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6" name="Tartalom helye 5" descr="Russian Invasion Baltic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68152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60513" y="188640"/>
            <a:ext cx="7583487" cy="914400"/>
          </a:xfrm>
        </p:spPr>
        <p:txBody>
          <a:bodyPr/>
          <a:lstStyle/>
          <a:p>
            <a:pPr algn="ctr"/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8201025" cy="4141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hu-HU" altLang="en-US" sz="3200" b="1" dirty="0" smtClean="0">
                <a:cs typeface="Arial" panose="020B0604020202020204" pitchFamily="34" charset="0"/>
              </a:rPr>
              <a:t>Reneszánsz</a:t>
            </a:r>
            <a:r>
              <a:rPr lang="hu-HU" altLang="en-US" sz="3200" dirty="0" smtClean="0">
                <a:cs typeface="Arial" panose="020B0604020202020204" pitchFamily="34" charset="0"/>
              </a:rPr>
              <a:t> korához kapcsolódik </a:t>
            </a:r>
          </a:p>
          <a:p>
            <a:pPr>
              <a:buNone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Miért?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Nagy felfedezések kor óriási nemesfém is beérkezett a kontinensre, tudományok újbóli ébredezése, egyház </a:t>
            </a:r>
            <a:r>
              <a:rPr lang="hu-HU" altLang="en-US" sz="3200" dirty="0" err="1" smtClean="0">
                <a:cs typeface="Arial" panose="020B0604020202020204" pitchFamily="34" charset="0"/>
              </a:rPr>
              <a:t>visszasorulása</a:t>
            </a:r>
            <a:r>
              <a:rPr lang="en-GB" altLang="en-US" sz="3200" dirty="0" smtClean="0">
                <a:cs typeface="Arial" panose="020B0604020202020204" pitchFamily="34" charset="0"/>
              </a:rPr>
              <a:t>.</a:t>
            </a:r>
            <a:endParaRPr lang="hu-HU" altLang="en-US" sz="32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b="1" dirty="0" err="1" smtClean="0">
                <a:cs typeface="Arial" panose="020B0604020202020204" pitchFamily="34" charset="0"/>
              </a:rPr>
              <a:t>Paccioli</a:t>
            </a:r>
            <a:r>
              <a:rPr lang="hu-HU" altLang="en-US" dirty="0" smtClean="0">
                <a:cs typeface="Arial" panose="020B0604020202020204" pitchFamily="34" charset="0"/>
              </a:rPr>
              <a:t>: döntéshozatal megkönnyítése hiszen becsatornázta múlt tudását a jövőbe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60513" y="188640"/>
            <a:ext cx="7583487" cy="9144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dirty="0" smtClean="0"/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814513"/>
            <a:ext cx="6491288" cy="41417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Char char="-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XVIII </a:t>
            </a:r>
            <a:r>
              <a:rPr lang="hu-HU" altLang="en-US" sz="3200" dirty="0" smtClean="0">
                <a:cs typeface="Arial" panose="020B0604020202020204" pitchFamily="34" charset="0"/>
              </a:rPr>
              <a:t>század újdonságai</a:t>
            </a:r>
            <a:r>
              <a:rPr lang="en-GB" altLang="en-US" sz="3200" dirty="0" smtClean="0">
                <a:cs typeface="Arial" panose="020B0604020202020204" pitchFamily="34" charset="0"/>
              </a:rPr>
              <a:t>: </a:t>
            </a:r>
            <a:r>
              <a:rPr lang="hu-HU" altLang="en-US" sz="3200" dirty="0" smtClean="0">
                <a:cs typeface="Arial" panose="020B0604020202020204" pitchFamily="34" charset="0"/>
              </a:rPr>
              <a:t>várható </a:t>
            </a:r>
            <a:r>
              <a:rPr lang="hu-HU" altLang="en-US" sz="3200" dirty="0" err="1" smtClean="0">
                <a:cs typeface="Arial" panose="020B0604020202020204" pitchFamily="34" charset="0"/>
              </a:rPr>
              <a:t>életarta</a:t>
            </a:r>
            <a:r>
              <a:rPr lang="hu-HU" altLang="en-US" sz="3200" dirty="0" smtClean="0">
                <a:cs typeface="Arial" panose="020B0604020202020204" pitchFamily="34" charset="0"/>
              </a:rPr>
              <a:t> növekedése, hajózási biztosítási szerződések megjelenése</a:t>
            </a:r>
            <a:r>
              <a:rPr lang="hu-HU" altLang="en-US" dirty="0" smtClean="0">
                <a:cs typeface="Arial" panose="020B0604020202020204" pitchFamily="34" charset="0"/>
              </a:rPr>
              <a:t> kereskedelem kiteljesedéséhez vezetett</a:t>
            </a:r>
            <a:endParaRPr lang="en-GB" altLang="en-US" sz="3200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n-GB" altLang="en-US" sz="3200" b="1" dirty="0" smtClean="0">
                <a:cs typeface="Arial" panose="020B0604020202020204" pitchFamily="34" charset="0"/>
              </a:rPr>
              <a:t>Gottfried </a:t>
            </a:r>
            <a:r>
              <a:rPr lang="en-GB" altLang="en-US" sz="3200" b="1" dirty="0">
                <a:cs typeface="Arial" panose="020B0604020202020204" pitchFamily="34" charset="0"/>
              </a:rPr>
              <a:t>von </a:t>
            </a:r>
            <a:r>
              <a:rPr lang="en-GB" altLang="en-US" sz="3200" b="1" dirty="0" smtClean="0">
                <a:cs typeface="Arial" panose="020B0604020202020204" pitchFamily="34" charset="0"/>
              </a:rPr>
              <a:t>Leibniz</a:t>
            </a:r>
            <a:r>
              <a:rPr lang="en-GB" altLang="en-US" sz="3200" dirty="0" smtClean="0">
                <a:cs typeface="Arial" panose="020B0604020202020204" pitchFamily="34" charset="0"/>
              </a:rPr>
              <a:t>: “</a:t>
            </a:r>
            <a:r>
              <a:rPr lang="hu-HU" altLang="en-US" sz="3200" dirty="0" smtClean="0">
                <a:cs typeface="Arial" panose="020B0604020202020204" pitchFamily="34" charset="0"/>
              </a:rPr>
              <a:t>A természet rendjét az örök ciklikusság határozza meg az esetek többségében…</a:t>
            </a:r>
            <a:r>
              <a:rPr lang="en-GB" altLang="en-US" sz="3200" dirty="0" smtClean="0">
                <a:cs typeface="Arial" panose="020B0604020202020204" pitchFamily="34" charset="0"/>
              </a:rPr>
              <a:t>"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  <p:pic>
        <p:nvPicPr>
          <p:cNvPr id="22534" name="Picture 2" descr="https://upload.wikimedia.org/wikipedia/commons/0/07/Leibniz_Hann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0713" y="2465388"/>
            <a:ext cx="17367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60513" y="260648"/>
            <a:ext cx="7583487" cy="9144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dirty="0" smtClean="0"/>
          </a:p>
        </p:txBody>
      </p:sp>
      <p:sp>
        <p:nvSpPr>
          <p:cNvPr id="2" name="Content Placeholder 2">
            <a:extLst/>
          </p:cNvPr>
          <p:cNvSpPr>
            <a:spLocks noGrp="1"/>
          </p:cNvSpPr>
          <p:nvPr>
            <p:ph idx="1"/>
          </p:nvPr>
        </p:nvSpPr>
        <p:spPr bwMode="auto">
          <a:xfrm>
            <a:off x="479425" y="1941513"/>
            <a:ext cx="8396288" cy="40147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  <a:defRPr/>
            </a:pPr>
            <a:r>
              <a:rPr lang="en-GB" altLang="en-US" sz="3200" b="1" dirty="0">
                <a:cs typeface="Arial" panose="020B0604020202020204" pitchFamily="34" charset="0"/>
              </a:rPr>
              <a:t>Abraham de </a:t>
            </a:r>
            <a:r>
              <a:rPr lang="en-GB" altLang="en-US" sz="3200" b="1" dirty="0" err="1">
                <a:cs typeface="Arial" panose="020B0604020202020204" pitchFamily="34" charset="0"/>
              </a:rPr>
              <a:t>Moivre</a:t>
            </a:r>
            <a:r>
              <a:rPr lang="en-GB" altLang="en-US" sz="3200" b="1" dirty="0">
                <a:cs typeface="Arial" panose="020B0604020202020204" pitchFamily="34" charset="0"/>
              </a:rPr>
              <a:t> </a:t>
            </a:r>
            <a:r>
              <a:rPr lang="hu-HU" altLang="en-US" sz="3200" dirty="0" smtClean="0">
                <a:cs typeface="Arial" panose="020B0604020202020204" pitchFamily="34" charset="0"/>
              </a:rPr>
              <a:t>az átlagos eloszlás törvénye, valószínűség-számításról ír könyvet és értekezik a halálozási statisztikákról</a:t>
            </a:r>
          </a:p>
          <a:p>
            <a:pPr>
              <a:buFontTx/>
              <a:buChar char="-"/>
              <a:defRPr/>
            </a:pPr>
            <a:endParaRPr lang="hu-HU" altLang="en-US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hu-HU" altLang="en-US" sz="3200" dirty="0" smtClean="0">
                <a:cs typeface="Arial" panose="020B0604020202020204" pitchFamily="34" charset="0"/>
              </a:rPr>
              <a:t>Klasszikus </a:t>
            </a:r>
            <a:r>
              <a:rPr lang="hu-HU" altLang="en-US" sz="3200" b="1" dirty="0" smtClean="0">
                <a:cs typeface="Arial" panose="020B0604020202020204" pitchFamily="34" charset="0"/>
              </a:rPr>
              <a:t>Gauss-görbe</a:t>
            </a:r>
            <a:endParaRPr lang="en-GB" altLang="en-US" sz="3200" b="1" dirty="0">
              <a:cs typeface="Arial" panose="020B0604020202020204" pitchFamily="34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8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athcentral.uregina.ca/QQ/database/QQ.09.06/s/adrian1.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168400"/>
            <a:ext cx="82994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60513" y="260648"/>
            <a:ext cx="7583487" cy="9144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dirty="0" smtClean="0"/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79425" y="1814513"/>
            <a:ext cx="5597525" cy="41322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GB" altLang="en-US" sz="1900" b="1" dirty="0" smtClean="0">
                <a:cs typeface="Arial" charset="0"/>
              </a:rPr>
              <a:t>Bernoulli</a:t>
            </a:r>
            <a:r>
              <a:rPr lang="en-GB" altLang="en-US" sz="1900" dirty="0" smtClean="0">
                <a:cs typeface="Arial" charset="0"/>
              </a:rPr>
              <a:t>:</a:t>
            </a:r>
            <a:r>
              <a:rPr lang="hu-HU" altLang="en-US" sz="1900" dirty="0" smtClean="0">
                <a:cs typeface="Arial" charset="0"/>
              </a:rPr>
              <a:t> </a:t>
            </a:r>
            <a:r>
              <a:rPr lang="hu-HU" altLang="en-US" sz="1900" b="1" dirty="0" smtClean="0">
                <a:cs typeface="Arial" charset="0"/>
              </a:rPr>
              <a:t>nagy számok törvénye</a:t>
            </a:r>
            <a:r>
              <a:rPr lang="hu-HU" altLang="en-US" sz="1900" dirty="0" smtClean="0">
                <a:cs typeface="Arial" charset="0"/>
              </a:rPr>
              <a:t>, azon rendszer lefektetése, amely alapján a legtöbb ember hozza meg döntéseit</a:t>
            </a:r>
            <a:r>
              <a:rPr lang="en-GB" altLang="en-US" sz="1900" dirty="0" smtClean="0">
                <a:cs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hu-HU" sz="1900" dirty="0" smtClean="0"/>
              <a:t>A törvény azt mondja ki, hogy egy kísérletet sokszor elvégezve az eredmények </a:t>
            </a:r>
            <a:r>
              <a:rPr lang="hu-HU" sz="1900" dirty="0" smtClean="0">
                <a:hlinkClick r:id="rId2" tooltip="Számtani közép"/>
              </a:rPr>
              <a:t>átlaga</a:t>
            </a:r>
            <a:r>
              <a:rPr lang="hu-HU" sz="1900" dirty="0" smtClean="0"/>
              <a:t> egyre közelebb lesz a </a:t>
            </a:r>
            <a:r>
              <a:rPr lang="hu-HU" sz="1900" dirty="0" smtClean="0">
                <a:hlinkClick r:id="rId3" tooltip="Várható érték"/>
              </a:rPr>
              <a:t>várható értékhez</a:t>
            </a:r>
            <a:r>
              <a:rPr lang="hu-HU" sz="1900" dirty="0" smtClean="0"/>
              <a:t>. A közeledés nem monoton, mivel újra és újra felbukkannak </a:t>
            </a:r>
            <a:r>
              <a:rPr lang="hu-HU" sz="1900" b="1" dirty="0" smtClean="0"/>
              <a:t>nem tipikus eredmények</a:t>
            </a:r>
          </a:p>
          <a:p>
            <a:pPr>
              <a:buFontTx/>
              <a:buChar char="-"/>
            </a:pPr>
            <a:r>
              <a:rPr lang="hu-HU" sz="1900" dirty="0" smtClean="0"/>
              <a:t>Biztosítás: a biztosítók meg tudják becsülni a jövőbeli kifizetések nagyságát. Minél több a biztosított személy, vagy tárgy, annál kisebb a véletlen befolyása. </a:t>
            </a:r>
          </a:p>
          <a:p>
            <a:pPr>
              <a:buFontTx/>
              <a:buChar char="-"/>
            </a:pPr>
            <a:r>
              <a:rPr lang="hu-HU" sz="1900" dirty="0" smtClean="0"/>
              <a:t> A tétel alkalmazhatóságát ronthatják az előre nem látható események, például az éghajlatváltozás</a:t>
            </a:r>
            <a:endParaRPr lang="en-US" altLang="en-US" sz="1900" dirty="0" smtClean="0"/>
          </a:p>
        </p:txBody>
      </p:sp>
      <p:pic>
        <p:nvPicPr>
          <p:cNvPr id="25606" name="Picture 4" descr="https://upload.wikimedia.org/wikipedia/commons/thumb/b/b3/ETH-BIB-Bernoulli%2C_Daniel_%281700-1782%29-Portrait-Portr_10971.tif_%28cropped%29.jpg/1200px-ETH-BIB-Bernoulli%2C_Daniel_%281700-1782%29-Portrait-Portr_10971.tif_%28cropped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225" y="2098675"/>
            <a:ext cx="20462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60513" y="188640"/>
            <a:ext cx="7583487" cy="914400"/>
          </a:xfrm>
        </p:spPr>
        <p:txBody>
          <a:bodyPr/>
          <a:lstStyle/>
          <a:p>
            <a:r>
              <a:rPr lang="hu-HU" altLang="en-US" b="1" dirty="0" smtClean="0">
                <a:solidFill>
                  <a:srgbClr val="C00000"/>
                </a:solidFill>
              </a:rPr>
              <a:t>A kockázatok megállíthatatlan előre törése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79425" y="1814513"/>
            <a:ext cx="5597525" cy="41322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 2" pitchFamily="18" charset="2"/>
              <a:buNone/>
            </a:pPr>
            <a:r>
              <a:rPr lang="en-GB" altLang="en-US" sz="2400" b="1" dirty="0" err="1" smtClean="0"/>
              <a:t>Bayes</a:t>
            </a:r>
            <a:r>
              <a:rPr lang="hu-HU" altLang="en-US" sz="2400" b="1" dirty="0" err="1" smtClean="0"/>
              <a:t>-tétel</a:t>
            </a:r>
            <a:r>
              <a:rPr lang="hu-HU" altLang="en-US" sz="2400" b="1" dirty="0" smtClean="0"/>
              <a:t>: </a:t>
            </a:r>
            <a:r>
              <a:rPr lang="hu-HU" sz="2400" dirty="0" smtClean="0"/>
              <a:t>konkrét feltételek között fennálló valószínűségi kérdésekre is válasz született; például mi a valószínűsége annak, hogy egy fehér és fekete golyókat tartalmazó dobozból fehér golyót húzunk</a:t>
            </a:r>
          </a:p>
          <a:p>
            <a:pPr marL="0" indent="0">
              <a:buFont typeface="Wingdings 2" pitchFamily="18" charset="2"/>
              <a:buNone/>
            </a:pPr>
            <a:r>
              <a:rPr lang="hu-HU" altLang="en-US" sz="2400" dirty="0" smtClean="0"/>
              <a:t>- </a:t>
            </a:r>
            <a:r>
              <a:rPr lang="hu-HU" sz="2400" dirty="0" smtClean="0"/>
              <a:t>eltéve hogy egy vagy több golyót húztunk, mit tudunk mondani a dobozban lévő golyók színéről? Ezt nevezték az </a:t>
            </a:r>
            <a:r>
              <a:rPr lang="hu-HU" sz="2400" b="1" dirty="0" smtClean="0"/>
              <a:t>inverz valószínűség problém</a:t>
            </a:r>
            <a:r>
              <a:rPr lang="hu-HU" sz="2400" dirty="0" smtClean="0"/>
              <a:t>ájának</a:t>
            </a:r>
            <a:endParaRPr lang="en-US" altLang="en-US" sz="2400" dirty="0" smtClean="0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5946775"/>
            <a:ext cx="1543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GGI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5946775"/>
            <a:ext cx="1468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http://www.ibmbigdatahub.com/sites/default/files/public_images/Thomas-Bayes-B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814513"/>
            <a:ext cx="26955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KözjogiAlapjai_2017feb13" id="{536DD7B2-EB97-40A6-B1A1-325D080B929D}" vid="{2A948D63-DCAF-4C3A-8227-6BB09A86D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EUKözjogiAlapjai_2017feb13</Template>
  <TotalTime>597</TotalTime>
  <Words>1022</Words>
  <Application>Microsoft Office PowerPoint</Application>
  <PresentationFormat>Diavetítés a képernyőre (4:3 oldalarány)</PresentationFormat>
  <Paragraphs>186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 2</vt:lpstr>
      <vt:lpstr>Alapértelmezett terv</vt:lpstr>
      <vt:lpstr>PowerPoint-bemutató</vt:lpstr>
      <vt:lpstr>Az egyes tematikus egységek</vt:lpstr>
      <vt:lpstr>Nehéz definiálhatóság</vt:lpstr>
      <vt:lpstr>A kockázatok megállíthatatlan előre törése</vt:lpstr>
      <vt:lpstr>A kockázatok megállíthatatlan előre törése</vt:lpstr>
      <vt:lpstr>A kockázatok megállíthatatlan előre törése</vt:lpstr>
      <vt:lpstr>PowerPoint-bemutató</vt:lpstr>
      <vt:lpstr>A kockázatok megállíthatatlan előre törése</vt:lpstr>
      <vt:lpstr>A kockázatok megállíthatatlan előre törése</vt:lpstr>
      <vt:lpstr>A kockázatok megállíthatatlan előre törése</vt:lpstr>
      <vt:lpstr>Mi a kockázat?</vt:lpstr>
      <vt:lpstr>Mi a kockázatmenedzsment?</vt:lpstr>
      <vt:lpstr>Veszély, sérülékenység, következmények</vt:lpstr>
      <vt:lpstr>Mi a kockázat?</vt:lpstr>
      <vt:lpstr>Veszély jellegzetességei</vt:lpstr>
      <vt:lpstr>  Lehetséges következmények elemzése  </vt:lpstr>
      <vt:lpstr>Sérülékenység elemzése</vt:lpstr>
      <vt:lpstr>Válságkezelési kör</vt:lpstr>
      <vt:lpstr>Kockázatelemzés:  kockázat szintjei</vt:lpstr>
      <vt:lpstr>Kockázati indikátorok</vt:lpstr>
      <vt:lpstr>Kockázatelemzés</vt:lpstr>
      <vt:lpstr>Kvantitatív és kvalitatív elemzés </vt:lpstr>
      <vt:lpstr>Módszertani útvesztő?</vt:lpstr>
      <vt:lpstr>Feszültségpontok politikailag? </vt:lpstr>
      <vt:lpstr>Globális kockázati tényezők</vt:lpstr>
      <vt:lpstr>Területileg fejlődőben lévő gócpontok?</vt:lpstr>
      <vt:lpstr>PowerPoint-bemutató</vt:lpstr>
      <vt:lpstr>PowerPoint-bemutató</vt:lpstr>
      <vt:lpstr>PowerPoint-bemutató</vt:lpstr>
      <vt:lpstr>PowerPoint-bemutató</vt:lpstr>
      <vt:lpstr>Gyakorlati példa: Balti államok kitettsége Oroszországnak?</vt:lpstr>
      <vt:lpstr>Gyakorlati példa: Balti államok kitettsége Oroszországnak?</vt:lpstr>
      <vt:lpstr>Gyakorlati példa: Balti államok kitettsége Oroszországnak?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Dell</dc:creator>
  <cp:lastModifiedBy>Tanterem</cp:lastModifiedBy>
  <cp:revision>28</cp:revision>
  <cp:lastPrinted>2014-08-19T15:08:03Z</cp:lastPrinted>
  <dcterms:created xsi:type="dcterms:W3CDTF">2017-02-12T22:11:54Z</dcterms:created>
  <dcterms:modified xsi:type="dcterms:W3CDTF">2019-10-12T17:27:47Z</dcterms:modified>
</cp:coreProperties>
</file>